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78" r:id="rId10"/>
    <p:sldId id="264" r:id="rId11"/>
    <p:sldId id="266" r:id="rId12"/>
    <p:sldId id="267" r:id="rId13"/>
    <p:sldId id="268" r:id="rId14"/>
    <p:sldId id="269" r:id="rId15"/>
    <p:sldId id="279" r:id="rId16"/>
    <p:sldId id="280" r:id="rId17"/>
    <p:sldId id="271" r:id="rId18"/>
    <p:sldId id="281" r:id="rId19"/>
    <p:sldId id="282" r:id="rId20"/>
    <p:sldId id="273" r:id="rId21"/>
    <p:sldId id="265" r:id="rId22"/>
    <p:sldId id="276" r:id="rId23"/>
    <p:sldId id="274" r:id="rId24"/>
    <p:sldId id="275" r:id="rId25"/>
    <p:sldId id="283" r:id="rId26"/>
    <p:sldId id="285" r:id="rId27"/>
    <p:sldId id="277" r:id="rId28"/>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Consolas" panose="020B0609020204030204" pitchFamily="49" charset="0"/>
      <p:regular r:id="rId34"/>
      <p:bold r:id="rId35"/>
      <p:italic r:id="rId36"/>
      <p:boldItalic r:id="rId37"/>
    </p:embeddedFont>
    <p:embeddedFont>
      <p:font typeface="Consolas" panose="020B0609020204030204" pitchFamily="49" charset="0"/>
      <p:regular r:id="rId34"/>
      <p:bold r:id="rId35"/>
      <p:italic r:id="rId36"/>
      <p:boldItalic r:id="rId37"/>
    </p:embeddedFont>
    <p:embeddedFont>
      <p:font typeface="Glacial Indifference" panose="020B0604020202020204" charset="0"/>
      <p:regular r:id="rId38"/>
    </p:embeddedFont>
    <p:embeddedFont>
      <p:font typeface="Glacial Indifference Bold" panose="020B0604020202020204" charset="0"/>
      <p:regular r:id="rId39"/>
    </p:embeddedFont>
    <p:embeddedFont>
      <p:font typeface="Moontime" panose="020B0604020202020204" charset="0"/>
      <p:regular r:id="rId40"/>
    </p:embeddedFont>
    <p:embeddedFont>
      <p:font typeface="Nunito" pitchFamily="2" charset="0"/>
      <p:regular r:id="rId41"/>
      <p:bold r:id="rId42"/>
      <p:italic r:id="rId43"/>
      <p:boldItalic r:id="rId44"/>
    </p:embeddedFont>
    <p:embeddedFont>
      <p:font typeface="Segoe UI" panose="020B0502040204020203" pitchFamily="34" charset="0"/>
      <p:regular r:id="rId45"/>
      <p:bold r:id="rId46"/>
      <p:italic r:id="rId47"/>
      <p:boldItalic r:id="rId48"/>
    </p:embeddedFont>
    <p:embeddedFont>
      <p:font typeface="Source Sans Pro" panose="020B0503030403020204" pitchFamily="34" charset="0"/>
      <p:regular r:id="rId49"/>
      <p:bold r:id="rId50"/>
      <p:italic r:id="rId51"/>
      <p:boldItalic r:id="rId52"/>
    </p:embeddedFont>
    <p:embeddedFont>
      <p:font typeface="Verdana" panose="020B0604030504040204" pitchFamily="34" charset="0"/>
      <p:regular r:id="rId53"/>
      <p:bold r:id="rId54"/>
      <p:italic r:id="rId55"/>
      <p:boldItalic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96"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6467" autoAdjust="0"/>
  </p:normalViewPr>
  <p:slideViewPr>
    <p:cSldViewPr>
      <p:cViewPr varScale="1">
        <p:scale>
          <a:sx n="36" d="100"/>
          <a:sy n="36" d="100"/>
        </p:scale>
        <p:origin x="412" y="68"/>
      </p:cViewPr>
      <p:guideLst>
        <p:guide orient="horz" pos="1896"/>
        <p:guide pos="2880"/>
      </p:guideLst>
    </p:cSldViewPr>
  </p:slideViewPr>
  <p:outlineViewPr>
    <p:cViewPr>
      <p:scale>
        <a:sx n="33" d="100"/>
        <a:sy n="33" d="100"/>
      </p:scale>
      <p:origin x="0" y="-100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FEB8B-9A4A-4004-AB4B-3A951F2A10A0}" type="datetimeFigureOut">
              <a:rPr lang="en-IN" smtClean="0"/>
              <a:t>29-10-2023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EF579B-3E2E-46B9-B22D-E3EB60C6EE82}" type="slidenum">
              <a:rPr lang="en-IN" smtClean="0"/>
              <a:t>‹#›</a:t>
            </a:fld>
            <a:endParaRPr lang="en-IN"/>
          </a:p>
        </p:txBody>
      </p:sp>
    </p:spTree>
    <p:extLst>
      <p:ext uri="{BB962C8B-B14F-4D97-AF65-F5344CB8AC3E}">
        <p14:creationId xmlns:p14="http://schemas.microsoft.com/office/powerpoint/2010/main" val="2080405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1EF579B-3E2E-46B9-B22D-E3EB60C6EE82}" type="slidenum">
              <a:rPr lang="en-IN" smtClean="0"/>
              <a:t>24</a:t>
            </a:fld>
            <a:endParaRPr lang="en-IN"/>
          </a:p>
        </p:txBody>
      </p:sp>
    </p:spTree>
    <p:extLst>
      <p:ext uri="{BB962C8B-B14F-4D97-AF65-F5344CB8AC3E}">
        <p14:creationId xmlns:p14="http://schemas.microsoft.com/office/powerpoint/2010/main" val="3748460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hyperlink" Target="https://www.geeksforgeeks.org/function-decorators-in-python-set-1-introduction/" TargetMode="External"/><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hyperlink" Target="https://www.geeksforgeeks.org/python-programming-language/" TargetMode="External"/><Relationship Id="rId5" Type="http://schemas.openxmlformats.org/officeDocument/2006/relationships/image" Target="../media/image19.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25.sv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s://www.geeksforgeeks.org/python-programming-language/" TargetMode="External"/><Relationship Id="rId5" Type="http://schemas.openxmlformats.org/officeDocument/2006/relationships/hyperlink" Target="https://www.geeksforgeeks.org/python-yield-keyword/" TargetMode="External"/><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sv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46.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38.sv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1.sv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1.png"/><Relationship Id="rId7"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981200" y="-2080600"/>
            <a:ext cx="13902753" cy="13381400"/>
          </a:xfrm>
          <a:custGeom>
            <a:avLst/>
            <a:gdLst/>
            <a:ahLst/>
            <a:cxnLst/>
            <a:rect l="l" t="t" r="r" b="b"/>
            <a:pathLst>
              <a:path w="13902753" h="13381400">
                <a:moveTo>
                  <a:pt x="0" y="0"/>
                </a:moveTo>
                <a:lnTo>
                  <a:pt x="13902754" y="0"/>
                </a:lnTo>
                <a:lnTo>
                  <a:pt x="13902754" y="13381400"/>
                </a:lnTo>
                <a:lnTo>
                  <a:pt x="0" y="13381400"/>
                </a:lnTo>
                <a:lnTo>
                  <a:pt x="0" y="0"/>
                </a:lnTo>
                <a:close/>
              </a:path>
            </a:pathLst>
          </a:custGeom>
          <a:blipFill>
            <a:blip r:embed="rId2"/>
            <a:stretch>
              <a:fillRect/>
            </a:stretch>
          </a:blipFill>
        </p:spPr>
        <p:txBody>
          <a:bodyPr/>
          <a:lstStyle/>
          <a:p>
            <a:endParaRPr lang="en-IN"/>
          </a:p>
        </p:txBody>
      </p:sp>
      <p:sp>
        <p:nvSpPr>
          <p:cNvPr id="3" name="Freeform 3"/>
          <p:cNvSpPr/>
          <p:nvPr/>
        </p:nvSpPr>
        <p:spPr>
          <a:xfrm>
            <a:off x="304800" y="38100"/>
            <a:ext cx="2446436" cy="41148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5621000" y="5676900"/>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TextBox 5"/>
          <p:cNvSpPr txBox="1"/>
          <p:nvPr/>
        </p:nvSpPr>
        <p:spPr>
          <a:xfrm>
            <a:off x="3985231" y="3464462"/>
            <a:ext cx="10317538" cy="2029466"/>
          </a:xfrm>
          <a:prstGeom prst="rect">
            <a:avLst/>
          </a:prstGeom>
        </p:spPr>
        <p:txBody>
          <a:bodyPr lIns="0" tIns="0" rIns="0" bIns="0" rtlCol="0" anchor="t">
            <a:spAutoFit/>
          </a:bodyPr>
          <a:lstStyle/>
          <a:p>
            <a:pPr algn="ctr">
              <a:lnSpc>
                <a:spcPts val="14282"/>
              </a:lnSpc>
            </a:pPr>
            <a:r>
              <a:rPr lang="en-US" sz="17003" b="1" u="sng" dirty="0">
                <a:solidFill>
                  <a:srgbClr val="22423D"/>
                </a:solidFill>
                <a:latin typeface="Moontime"/>
              </a:rPr>
              <a:t>Python</a:t>
            </a:r>
          </a:p>
        </p:txBody>
      </p:sp>
      <p:sp>
        <p:nvSpPr>
          <p:cNvPr id="6" name="TextBox 6"/>
          <p:cNvSpPr txBox="1"/>
          <p:nvPr/>
        </p:nvSpPr>
        <p:spPr>
          <a:xfrm>
            <a:off x="5122411" y="7580754"/>
            <a:ext cx="8381379" cy="1633220"/>
          </a:xfrm>
          <a:prstGeom prst="rect">
            <a:avLst/>
          </a:prstGeom>
        </p:spPr>
        <p:txBody>
          <a:bodyPr lIns="0" tIns="0" rIns="0" bIns="0" rtlCol="0" anchor="t">
            <a:spAutoFit/>
          </a:bodyPr>
          <a:lstStyle/>
          <a:p>
            <a:pPr algn="ctr">
              <a:lnSpc>
                <a:spcPts val="6580"/>
              </a:lnSpc>
            </a:pPr>
            <a:r>
              <a:rPr lang="en-US" sz="4700" b="1" u="sng" spc="780" dirty="0">
                <a:solidFill>
                  <a:srgbClr val="22423D"/>
                </a:solidFill>
                <a:latin typeface="Glacial Indifference"/>
              </a:rPr>
              <a:t>-Mahima Manni &amp; Vanshika Yadav</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8883500" y="293592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9347631" y="3190242"/>
            <a:ext cx="3186537" cy="3606163"/>
          </a:xfrm>
          <a:custGeom>
            <a:avLst/>
            <a:gdLst/>
            <a:ahLst/>
            <a:cxnLst/>
            <a:rect l="l" t="t" r="r" b="b"/>
            <a:pathLst>
              <a:path w="3186537" h="3606163">
                <a:moveTo>
                  <a:pt x="0" y="0"/>
                </a:moveTo>
                <a:lnTo>
                  <a:pt x="3186537" y="0"/>
                </a:lnTo>
                <a:lnTo>
                  <a:pt x="3186537" y="3606163"/>
                </a:lnTo>
                <a:lnTo>
                  <a:pt x="0" y="36061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368386" y="4686300"/>
            <a:ext cx="4868329" cy="5014197"/>
          </a:xfrm>
          <a:custGeom>
            <a:avLst/>
            <a:gdLst/>
            <a:ahLst/>
            <a:cxnLst/>
            <a:rect l="l" t="t" r="r" b="b"/>
            <a:pathLst>
              <a:path w="4868329" h="5014197">
                <a:moveTo>
                  <a:pt x="0" y="0"/>
                </a:moveTo>
                <a:lnTo>
                  <a:pt x="4868330" y="0"/>
                </a:lnTo>
                <a:lnTo>
                  <a:pt x="4868330" y="5014197"/>
                </a:lnTo>
                <a:lnTo>
                  <a:pt x="0" y="50141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TextBox 5"/>
          <p:cNvSpPr txBox="1"/>
          <p:nvPr/>
        </p:nvSpPr>
        <p:spPr>
          <a:xfrm>
            <a:off x="2921486" y="4440486"/>
            <a:ext cx="12445027" cy="2029466"/>
          </a:xfrm>
          <a:prstGeom prst="rect">
            <a:avLst/>
          </a:prstGeom>
        </p:spPr>
        <p:txBody>
          <a:bodyPr lIns="0" tIns="0" rIns="0" bIns="0" rtlCol="0" anchor="t">
            <a:spAutoFit/>
          </a:bodyPr>
          <a:lstStyle/>
          <a:p>
            <a:pPr algn="ctr">
              <a:lnSpc>
                <a:spcPts val="14282"/>
              </a:lnSpc>
            </a:pPr>
            <a:r>
              <a:rPr lang="en-US" sz="17003" u="sng" dirty="0">
                <a:solidFill>
                  <a:srgbClr val="22423D"/>
                </a:solidFill>
                <a:latin typeface="Moontime"/>
              </a:rPr>
              <a:t>Decorators</a:t>
            </a:r>
          </a:p>
        </p:txBody>
      </p:sp>
      <p:sp>
        <p:nvSpPr>
          <p:cNvPr id="6" name="Freeform 6"/>
          <p:cNvSpPr/>
          <p:nvPr/>
        </p:nvSpPr>
        <p:spPr>
          <a:xfrm>
            <a:off x="478315" y="4474864"/>
            <a:ext cx="4868329" cy="5014197"/>
          </a:xfrm>
          <a:custGeom>
            <a:avLst/>
            <a:gdLst/>
            <a:ahLst/>
            <a:cxnLst/>
            <a:rect l="l" t="t" r="r" b="b"/>
            <a:pathLst>
              <a:path w="4868329" h="5014197">
                <a:moveTo>
                  <a:pt x="0" y="0"/>
                </a:moveTo>
                <a:lnTo>
                  <a:pt x="4868330" y="0"/>
                </a:lnTo>
                <a:lnTo>
                  <a:pt x="4868330" y="5014197"/>
                </a:lnTo>
                <a:lnTo>
                  <a:pt x="0" y="50141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304800" y="268536"/>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33400" y="590366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2" name="TextBox 11">
            <a:extLst>
              <a:ext uri="{FF2B5EF4-FFF2-40B4-BE49-F238E27FC236}">
                <a16:creationId xmlns:a16="http://schemas.microsoft.com/office/drawing/2014/main" id="{DCC5777E-4146-E190-DC72-D7869AFFDD7D}"/>
              </a:ext>
            </a:extLst>
          </p:cNvPr>
          <p:cNvSpPr txBox="1"/>
          <p:nvPr/>
        </p:nvSpPr>
        <p:spPr>
          <a:xfrm>
            <a:off x="1586077" y="2174878"/>
            <a:ext cx="9744634" cy="3108543"/>
          </a:xfrm>
          <a:prstGeom prst="rect">
            <a:avLst/>
          </a:prstGeom>
          <a:noFill/>
        </p:spPr>
        <p:txBody>
          <a:bodyPr wrap="square">
            <a:spAutoFit/>
          </a:bodyPr>
          <a:lstStyle/>
          <a:p>
            <a:pPr algn="just"/>
            <a:r>
              <a:rPr lang="en-US" sz="2800" b="1" i="0" u="sng" dirty="0">
                <a:effectLst/>
                <a:latin typeface="Nunito" pitchFamily="2" charset="0"/>
                <a:hlinkClick r:id="rId6"/>
              </a:rPr>
              <a:t>Decorators</a:t>
            </a:r>
            <a:r>
              <a:rPr lang="en-US" sz="2800" b="0" i="0" dirty="0">
                <a:solidFill>
                  <a:srgbClr val="273239"/>
                </a:solidFill>
                <a:effectLst/>
                <a:latin typeface="Nunito" pitchFamily="2" charset="0"/>
              </a:rPr>
              <a:t> are a very powerful and useful tool in Python since it allows programmers to modify the </a:t>
            </a:r>
            <a:r>
              <a:rPr lang="en-US" sz="2800" b="0" i="0" dirty="0" err="1">
                <a:solidFill>
                  <a:srgbClr val="273239"/>
                </a:solidFill>
                <a:effectLst/>
                <a:latin typeface="Nunito" pitchFamily="2" charset="0"/>
              </a:rPr>
              <a:t>behaviour</a:t>
            </a:r>
            <a:r>
              <a:rPr lang="en-US" sz="2800" b="0" i="0" dirty="0">
                <a:solidFill>
                  <a:srgbClr val="273239"/>
                </a:solidFill>
                <a:effectLst/>
                <a:latin typeface="Nunito" pitchFamily="2" charset="0"/>
              </a:rPr>
              <a:t> of a function or class. Decorators allow us to wrap another function in order to extend the </a:t>
            </a:r>
            <a:r>
              <a:rPr lang="en-US" sz="2800" b="0" i="0" dirty="0" err="1">
                <a:solidFill>
                  <a:srgbClr val="273239"/>
                </a:solidFill>
                <a:effectLst/>
                <a:latin typeface="Nunito" pitchFamily="2" charset="0"/>
              </a:rPr>
              <a:t>behaviour</a:t>
            </a:r>
            <a:r>
              <a:rPr lang="en-US" sz="2800" b="0" i="0" dirty="0">
                <a:solidFill>
                  <a:srgbClr val="273239"/>
                </a:solidFill>
                <a:effectLst/>
                <a:latin typeface="Nunito" pitchFamily="2" charset="0"/>
              </a:rPr>
              <a:t> of the wrapped function, without permanently modifying it. But before diving deep into decorators let us understand some concepts that will come in handy in learning the decorators.</a:t>
            </a:r>
            <a:endParaRPr lang="en-IN" sz="2800" dirty="0"/>
          </a:p>
        </p:txBody>
      </p:sp>
      <p:sp>
        <p:nvSpPr>
          <p:cNvPr id="14" name="TextBox 13">
            <a:extLst>
              <a:ext uri="{FF2B5EF4-FFF2-40B4-BE49-F238E27FC236}">
                <a16:creationId xmlns:a16="http://schemas.microsoft.com/office/drawing/2014/main" id="{B491E8E9-F9AF-8C29-BC04-3B9DF69FE08B}"/>
              </a:ext>
            </a:extLst>
          </p:cNvPr>
          <p:cNvSpPr txBox="1"/>
          <p:nvPr/>
        </p:nvSpPr>
        <p:spPr>
          <a:xfrm>
            <a:off x="3505200" y="6624430"/>
            <a:ext cx="9556376" cy="1384995"/>
          </a:xfrm>
          <a:prstGeom prst="rect">
            <a:avLst/>
          </a:prstGeom>
          <a:noFill/>
        </p:spPr>
        <p:txBody>
          <a:bodyPr wrap="square">
            <a:spAutoFit/>
          </a:bodyPr>
          <a:lstStyle/>
          <a:p>
            <a:r>
              <a:rPr lang="en-US" sz="2800" b="0" i="0" dirty="0">
                <a:solidFill>
                  <a:srgbClr val="273239"/>
                </a:solidFill>
                <a:effectLst/>
                <a:latin typeface="Nunito" pitchFamily="2" charset="0"/>
              </a:rPr>
              <a:t>In Decorators, functions are taken as the argument into another function and then called inside the wrapper function.</a:t>
            </a:r>
            <a:endParaRPr lang="en-IN" sz="2800" dirty="0"/>
          </a:p>
        </p:txBody>
      </p:sp>
      <p:pic>
        <p:nvPicPr>
          <p:cNvPr id="6" name="Picture 5">
            <a:extLst>
              <a:ext uri="{FF2B5EF4-FFF2-40B4-BE49-F238E27FC236}">
                <a16:creationId xmlns:a16="http://schemas.microsoft.com/office/drawing/2014/main" id="{1E332A73-43F8-6119-5C02-9211BA37F1CD}"/>
              </a:ext>
            </a:extLst>
          </p:cNvPr>
          <p:cNvPicPr>
            <a:picLocks noChangeAspect="1"/>
          </p:cNvPicPr>
          <p:nvPr/>
        </p:nvPicPr>
        <p:blipFill>
          <a:blip r:embed="rId7"/>
          <a:stretch>
            <a:fillRect/>
          </a:stretch>
        </p:blipFill>
        <p:spPr>
          <a:xfrm>
            <a:off x="12658712" y="2277575"/>
            <a:ext cx="5324487" cy="57318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13168"/>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678681" y="5753100"/>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2" name="TextBox 11">
            <a:extLst>
              <a:ext uri="{FF2B5EF4-FFF2-40B4-BE49-F238E27FC236}">
                <a16:creationId xmlns:a16="http://schemas.microsoft.com/office/drawing/2014/main" id="{C171F889-4D6E-E003-C2C8-DED5BEE95045}"/>
              </a:ext>
            </a:extLst>
          </p:cNvPr>
          <p:cNvSpPr txBox="1"/>
          <p:nvPr/>
        </p:nvSpPr>
        <p:spPr>
          <a:xfrm>
            <a:off x="8915400" y="172908"/>
            <a:ext cx="8216153" cy="11541621"/>
          </a:xfrm>
          <a:prstGeom prst="rect">
            <a:avLst/>
          </a:prstGeom>
          <a:noFill/>
        </p:spPr>
        <p:txBody>
          <a:bodyPr wrap="square">
            <a:spAutoFit/>
          </a:bodyPr>
          <a:lstStyle/>
          <a:p>
            <a:r>
              <a:rPr lang="en-IN" sz="2400" dirty="0"/>
              <a:t># defining a decorator</a:t>
            </a:r>
          </a:p>
          <a:p>
            <a:r>
              <a:rPr lang="en-IN" sz="2400" dirty="0"/>
              <a:t>def </a:t>
            </a:r>
            <a:r>
              <a:rPr lang="en-IN" sz="2400" dirty="0" err="1"/>
              <a:t>hello_decorator</a:t>
            </a:r>
            <a:r>
              <a:rPr lang="en-IN" sz="2400" dirty="0"/>
              <a:t>(</a:t>
            </a:r>
            <a:r>
              <a:rPr lang="en-IN" sz="2400" dirty="0" err="1"/>
              <a:t>func</a:t>
            </a:r>
            <a:r>
              <a:rPr lang="en-IN" sz="2400" dirty="0"/>
              <a:t>):</a:t>
            </a:r>
          </a:p>
          <a:p>
            <a:endParaRPr lang="en-IN" sz="2400" dirty="0"/>
          </a:p>
          <a:p>
            <a:r>
              <a:rPr lang="en-IN" sz="2400" dirty="0"/>
              <a:t>	# inner1 is a Wrapper function in </a:t>
            </a:r>
          </a:p>
          <a:p>
            <a:r>
              <a:rPr lang="en-IN" sz="2400" dirty="0"/>
              <a:t>	# which the argument is called</a:t>
            </a:r>
          </a:p>
          <a:p>
            <a:r>
              <a:rPr lang="en-IN" sz="2400" dirty="0"/>
              <a:t>	</a:t>
            </a:r>
          </a:p>
          <a:p>
            <a:r>
              <a:rPr lang="en-IN" sz="2400" dirty="0"/>
              <a:t>	# inner function can access the outer local</a:t>
            </a:r>
          </a:p>
          <a:p>
            <a:r>
              <a:rPr lang="en-IN" sz="2400" dirty="0"/>
              <a:t>	# functions like in this case "</a:t>
            </a:r>
            <a:r>
              <a:rPr lang="en-IN" sz="2400" dirty="0" err="1"/>
              <a:t>func</a:t>
            </a:r>
            <a:r>
              <a:rPr lang="en-IN" sz="2400" dirty="0"/>
              <a:t>"</a:t>
            </a:r>
          </a:p>
          <a:p>
            <a:r>
              <a:rPr lang="en-IN" sz="2400" dirty="0"/>
              <a:t>	def inner1():</a:t>
            </a:r>
          </a:p>
          <a:p>
            <a:r>
              <a:rPr lang="en-IN" sz="2400" dirty="0"/>
              <a:t>		print("Hello, this is before function execution")</a:t>
            </a:r>
          </a:p>
          <a:p>
            <a:endParaRPr lang="en-IN" sz="2400" dirty="0"/>
          </a:p>
          <a:p>
            <a:r>
              <a:rPr lang="en-IN" sz="2400" dirty="0"/>
              <a:t>		# calling the actual function now</a:t>
            </a:r>
          </a:p>
          <a:p>
            <a:r>
              <a:rPr lang="en-IN" sz="2400" dirty="0"/>
              <a:t>		# inside the wrapper function.</a:t>
            </a:r>
          </a:p>
          <a:p>
            <a:r>
              <a:rPr lang="en-IN" sz="2400" dirty="0"/>
              <a:t>		</a:t>
            </a:r>
            <a:r>
              <a:rPr lang="en-IN" sz="2400" dirty="0" err="1"/>
              <a:t>func</a:t>
            </a:r>
            <a:r>
              <a:rPr lang="en-IN" sz="2400" dirty="0"/>
              <a:t>()</a:t>
            </a:r>
          </a:p>
          <a:p>
            <a:endParaRPr lang="en-IN" sz="2400" dirty="0"/>
          </a:p>
          <a:p>
            <a:r>
              <a:rPr lang="en-IN" sz="2400" dirty="0"/>
              <a:t>		print("This is after function execution")</a:t>
            </a:r>
          </a:p>
          <a:p>
            <a:r>
              <a:rPr lang="en-IN" sz="2400" dirty="0"/>
              <a:t>		</a:t>
            </a:r>
          </a:p>
          <a:p>
            <a:r>
              <a:rPr lang="en-IN" sz="2400" dirty="0"/>
              <a:t>	return inner1</a:t>
            </a:r>
          </a:p>
          <a:p>
            <a:endParaRPr lang="en-IN" sz="2400" dirty="0"/>
          </a:p>
          <a:p>
            <a:r>
              <a:rPr lang="en-IN" sz="2400" dirty="0"/>
              <a:t># defining a function, to be called inside wrapper</a:t>
            </a:r>
          </a:p>
          <a:p>
            <a:r>
              <a:rPr lang="en-IN" sz="2400" dirty="0"/>
              <a:t>def </a:t>
            </a:r>
            <a:r>
              <a:rPr lang="en-IN" sz="2400" dirty="0" err="1"/>
              <a:t>function_to_be_used</a:t>
            </a:r>
            <a:r>
              <a:rPr lang="en-IN" sz="2400" dirty="0"/>
              <a:t>():</a:t>
            </a:r>
          </a:p>
          <a:p>
            <a:r>
              <a:rPr lang="en-IN" sz="2400" dirty="0"/>
              <a:t>	print("This is inside the function !!")</a:t>
            </a:r>
          </a:p>
          <a:p>
            <a:endParaRPr lang="en-IN" sz="2400" dirty="0"/>
          </a:p>
          <a:p>
            <a:endParaRPr lang="en-IN" sz="2400" dirty="0"/>
          </a:p>
          <a:p>
            <a:r>
              <a:rPr lang="en-IN" sz="2400" dirty="0"/>
              <a:t># passing '</a:t>
            </a:r>
            <a:r>
              <a:rPr lang="en-IN" sz="2400" dirty="0" err="1"/>
              <a:t>function_to_be_used</a:t>
            </a:r>
            <a:r>
              <a:rPr lang="en-IN" sz="2400" dirty="0"/>
              <a:t>' inside the</a:t>
            </a:r>
          </a:p>
          <a:p>
            <a:r>
              <a:rPr lang="en-IN" sz="2400" dirty="0"/>
              <a:t># decorator to control its behaviour</a:t>
            </a:r>
          </a:p>
          <a:p>
            <a:r>
              <a:rPr lang="en-IN" sz="2400" dirty="0" err="1"/>
              <a:t>function_to_be_used</a:t>
            </a:r>
            <a:r>
              <a:rPr lang="en-IN" sz="2400" dirty="0"/>
              <a:t> = </a:t>
            </a:r>
            <a:r>
              <a:rPr lang="en-IN" sz="2400" dirty="0" err="1"/>
              <a:t>hello_decorator</a:t>
            </a:r>
            <a:r>
              <a:rPr lang="en-IN" sz="2400" dirty="0"/>
              <a:t>(</a:t>
            </a:r>
            <a:r>
              <a:rPr lang="en-IN" sz="2400" dirty="0" err="1"/>
              <a:t>function_to_be_used</a:t>
            </a:r>
            <a:r>
              <a:rPr lang="en-IN" sz="2400" dirty="0"/>
              <a:t>)</a:t>
            </a:r>
          </a:p>
          <a:p>
            <a:endParaRPr lang="en-IN" sz="2400" dirty="0"/>
          </a:p>
          <a:p>
            <a:endParaRPr lang="en-IN" sz="2400" dirty="0"/>
          </a:p>
          <a:p>
            <a:r>
              <a:rPr lang="en-IN" sz="2400" dirty="0"/>
              <a:t># calling the function</a:t>
            </a:r>
          </a:p>
          <a:p>
            <a:r>
              <a:rPr lang="en-IN" sz="2400" dirty="0" err="1"/>
              <a:t>function_to_be_used</a:t>
            </a:r>
            <a:r>
              <a:rPr lang="en-IN" sz="2400" dirty="0"/>
              <a:t>()</a:t>
            </a:r>
          </a:p>
        </p:txBody>
      </p:sp>
      <p:sp>
        <p:nvSpPr>
          <p:cNvPr id="13" name="Rectangle 1">
            <a:extLst>
              <a:ext uri="{FF2B5EF4-FFF2-40B4-BE49-F238E27FC236}">
                <a16:creationId xmlns:a16="http://schemas.microsoft.com/office/drawing/2014/main" id="{DE821E54-7626-E120-5405-843318553542}"/>
              </a:ext>
            </a:extLst>
          </p:cNvPr>
          <p:cNvSpPr>
            <a:spLocks noChangeArrowheads="1"/>
          </p:cNvSpPr>
          <p:nvPr/>
        </p:nvSpPr>
        <p:spPr bwMode="auto">
          <a:xfrm>
            <a:off x="228901" y="3500940"/>
            <a:ext cx="9169200" cy="20659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273239"/>
                </a:solidFill>
                <a:effectLst/>
                <a:latin typeface="Nunito" pitchFamily="2" charset="0"/>
              </a:rPr>
              <a:t>Output: </a:t>
            </a:r>
            <a:endParaRPr kumimoji="0" lang="en-US" altLang="en-US" sz="3200" b="0" i="0" u="none" strike="noStrike" cap="none" normalizeH="0" baseline="0" dirty="0">
              <a:ln>
                <a:noFill/>
              </a:ln>
              <a:solidFill>
                <a:srgbClr val="27323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273239"/>
                </a:solidFill>
                <a:effectLst/>
                <a:latin typeface="Consolas" panose="020B0609020204030204" pitchFamily="49" charset="0"/>
              </a:rPr>
              <a:t>Hello, this is before function execution This is inside the function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273239"/>
                </a:solidFill>
                <a:effectLst/>
                <a:latin typeface="Consolas" panose="020B0609020204030204" pitchFamily="49" charset="0"/>
              </a:rPr>
              <a:t>This is after function execution</a:t>
            </a:r>
            <a:r>
              <a:rPr kumimoji="0" lang="en-US" altLang="en-US" sz="32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3792200" y="190500"/>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 name="TextBox 3"/>
          <p:cNvSpPr txBox="1"/>
          <p:nvPr/>
        </p:nvSpPr>
        <p:spPr>
          <a:xfrm>
            <a:off x="-2110749" y="980434"/>
            <a:ext cx="12445027" cy="2029466"/>
          </a:xfrm>
          <a:prstGeom prst="rect">
            <a:avLst/>
          </a:prstGeom>
        </p:spPr>
        <p:txBody>
          <a:bodyPr lIns="0" tIns="0" rIns="0" bIns="0" rtlCol="0" anchor="t">
            <a:spAutoFit/>
          </a:bodyPr>
          <a:lstStyle/>
          <a:p>
            <a:pPr algn="ctr">
              <a:lnSpc>
                <a:spcPts val="14282"/>
              </a:lnSpc>
            </a:pPr>
            <a:r>
              <a:rPr lang="en-US" sz="17003" u="sng" dirty="0">
                <a:solidFill>
                  <a:srgbClr val="22423D"/>
                </a:solidFill>
                <a:latin typeface="Moontime"/>
              </a:rPr>
              <a:t>Closures</a:t>
            </a:r>
          </a:p>
        </p:txBody>
      </p:sp>
      <p:sp>
        <p:nvSpPr>
          <p:cNvPr id="4" name="Freeform 4"/>
          <p:cNvSpPr/>
          <p:nvPr/>
        </p:nvSpPr>
        <p:spPr>
          <a:xfrm>
            <a:off x="762000" y="5455219"/>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pic>
        <p:nvPicPr>
          <p:cNvPr id="9" name="Picture 8">
            <a:extLst>
              <a:ext uri="{FF2B5EF4-FFF2-40B4-BE49-F238E27FC236}">
                <a16:creationId xmlns:a16="http://schemas.microsoft.com/office/drawing/2014/main" id="{1BDF7B12-9E6D-1F89-CE32-09257388BDD4}"/>
              </a:ext>
            </a:extLst>
          </p:cNvPr>
          <p:cNvPicPr>
            <a:picLocks noChangeAspect="1"/>
          </p:cNvPicPr>
          <p:nvPr/>
        </p:nvPicPr>
        <p:blipFill>
          <a:blip r:embed="rId6"/>
          <a:stretch>
            <a:fillRect/>
          </a:stretch>
        </p:blipFill>
        <p:spPr>
          <a:xfrm>
            <a:off x="5410200" y="3097306"/>
            <a:ext cx="11267625" cy="638498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9" name="Freeform 9"/>
          <p:cNvSpPr/>
          <p:nvPr/>
        </p:nvSpPr>
        <p:spPr>
          <a:xfrm>
            <a:off x="31376" y="18132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0" name="Freeform 10"/>
          <p:cNvSpPr/>
          <p:nvPr/>
        </p:nvSpPr>
        <p:spPr>
          <a:xfrm>
            <a:off x="8986498" y="6064702"/>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3" name="TextBox 12">
            <a:extLst>
              <a:ext uri="{FF2B5EF4-FFF2-40B4-BE49-F238E27FC236}">
                <a16:creationId xmlns:a16="http://schemas.microsoft.com/office/drawing/2014/main" id="{C06AFDA8-E6A4-1E87-8D2A-30B9EA5050A8}"/>
              </a:ext>
            </a:extLst>
          </p:cNvPr>
          <p:cNvSpPr txBox="1"/>
          <p:nvPr/>
        </p:nvSpPr>
        <p:spPr>
          <a:xfrm>
            <a:off x="1676400" y="1866900"/>
            <a:ext cx="10094258" cy="3108543"/>
          </a:xfrm>
          <a:prstGeom prst="rect">
            <a:avLst/>
          </a:prstGeom>
          <a:noFill/>
        </p:spPr>
        <p:txBody>
          <a:bodyPr wrap="square">
            <a:spAutoFit/>
          </a:bodyPr>
          <a:lstStyle/>
          <a:p>
            <a:pPr algn="l" fontAlgn="base"/>
            <a:r>
              <a:rPr lang="en-US" sz="2800" b="1" i="0" u="sng" dirty="0">
                <a:solidFill>
                  <a:srgbClr val="273239"/>
                </a:solidFill>
                <a:effectLst/>
                <a:latin typeface="Nunito" pitchFamily="2" charset="0"/>
              </a:rPr>
              <a:t>Nested functions in Python</a:t>
            </a:r>
          </a:p>
          <a:p>
            <a:pPr algn="just" fontAlgn="base"/>
            <a:r>
              <a:rPr lang="en-US" sz="2800" b="0" i="0" dirty="0">
                <a:solidFill>
                  <a:srgbClr val="273239"/>
                </a:solidFill>
                <a:effectLst/>
                <a:latin typeface="Nunito" pitchFamily="2" charset="0"/>
              </a:rPr>
              <a:t>A function that is defined inside another function is known as a nested function. Nested functions are able to access variables of the enclosing scope. </a:t>
            </a:r>
          </a:p>
          <a:p>
            <a:pPr algn="just" fontAlgn="base"/>
            <a:endParaRPr lang="en-US" sz="2800" b="0" i="0" dirty="0">
              <a:solidFill>
                <a:srgbClr val="273239"/>
              </a:solidFill>
              <a:effectLst/>
              <a:latin typeface="Nunito" pitchFamily="2" charset="0"/>
            </a:endParaRPr>
          </a:p>
          <a:p>
            <a:pPr algn="just" fontAlgn="base"/>
            <a:r>
              <a:rPr lang="en-US" sz="2800" b="0" i="0" dirty="0">
                <a:solidFill>
                  <a:srgbClr val="273239"/>
                </a:solidFill>
                <a:effectLst/>
                <a:latin typeface="Nunito" pitchFamily="2" charset="0"/>
              </a:rPr>
              <a:t>In </a:t>
            </a:r>
            <a:r>
              <a:rPr lang="en-US" sz="2800" b="0" i="0" u="sng" dirty="0">
                <a:solidFill>
                  <a:srgbClr val="273239"/>
                </a:solidFill>
                <a:effectLst/>
                <a:latin typeface="Nunito" pitchFamily="2" charset="0"/>
                <a:hlinkClick r:id="rId6"/>
              </a:rPr>
              <a:t>Python</a:t>
            </a:r>
            <a:r>
              <a:rPr lang="en-US" sz="2800" b="0" i="0" dirty="0">
                <a:solidFill>
                  <a:srgbClr val="273239"/>
                </a:solidFill>
                <a:effectLst/>
                <a:latin typeface="Nunito" pitchFamily="2" charset="0"/>
              </a:rPr>
              <a:t>, these non-local variables can be accessed only within their scope and not outside their scope. </a:t>
            </a:r>
          </a:p>
        </p:txBody>
      </p:sp>
      <p:sp>
        <p:nvSpPr>
          <p:cNvPr id="15" name="TextBox 14">
            <a:extLst>
              <a:ext uri="{FF2B5EF4-FFF2-40B4-BE49-F238E27FC236}">
                <a16:creationId xmlns:a16="http://schemas.microsoft.com/office/drawing/2014/main" id="{1117CFE8-845F-6147-1859-AD64ECA2731B}"/>
              </a:ext>
            </a:extLst>
          </p:cNvPr>
          <p:cNvSpPr txBox="1"/>
          <p:nvPr/>
        </p:nvSpPr>
        <p:spPr>
          <a:xfrm>
            <a:off x="13182600" y="2927616"/>
            <a:ext cx="4734603" cy="4524315"/>
          </a:xfrm>
          <a:prstGeom prst="rect">
            <a:avLst/>
          </a:prstGeom>
          <a:noFill/>
          <a:ln>
            <a:solidFill>
              <a:schemeClr val="tx2">
                <a:lumMod val="75000"/>
              </a:schemeClr>
            </a:solidFill>
          </a:ln>
        </p:spPr>
        <p:txBody>
          <a:bodyPr wrap="square">
            <a:spAutoFit/>
          </a:bodyPr>
          <a:lstStyle/>
          <a:p>
            <a:r>
              <a:rPr lang="en-IN" sz="2400" dirty="0"/>
              <a:t># Python program to illustrate</a:t>
            </a:r>
          </a:p>
          <a:p>
            <a:r>
              <a:rPr lang="en-IN" sz="2400" dirty="0"/>
              <a:t># nested functions</a:t>
            </a:r>
          </a:p>
          <a:p>
            <a:r>
              <a:rPr lang="en-IN" sz="2400" dirty="0"/>
              <a:t>def </a:t>
            </a:r>
            <a:r>
              <a:rPr lang="en-IN" sz="2400" dirty="0" err="1"/>
              <a:t>outerFunction</a:t>
            </a:r>
            <a:r>
              <a:rPr lang="en-IN" sz="2400" dirty="0"/>
              <a:t>(text):</a:t>
            </a:r>
          </a:p>
          <a:p>
            <a:endParaRPr lang="en-IN" sz="2400" dirty="0"/>
          </a:p>
          <a:p>
            <a:r>
              <a:rPr lang="en-IN" sz="2400" dirty="0"/>
              <a:t>	def </a:t>
            </a:r>
            <a:r>
              <a:rPr lang="en-IN" sz="2400" dirty="0" err="1"/>
              <a:t>innerFunction</a:t>
            </a:r>
            <a:r>
              <a:rPr lang="en-IN" sz="2400" dirty="0"/>
              <a:t>():</a:t>
            </a:r>
          </a:p>
          <a:p>
            <a:r>
              <a:rPr lang="en-IN" sz="2400" dirty="0"/>
              <a:t>		print(text)</a:t>
            </a:r>
          </a:p>
          <a:p>
            <a:endParaRPr lang="en-IN" sz="2400" dirty="0"/>
          </a:p>
          <a:p>
            <a:r>
              <a:rPr lang="en-IN" sz="2400" dirty="0"/>
              <a:t>	</a:t>
            </a:r>
            <a:r>
              <a:rPr lang="en-IN" sz="2400" dirty="0" err="1"/>
              <a:t>innerFunction</a:t>
            </a:r>
            <a:r>
              <a:rPr lang="en-IN" sz="2400" dirty="0"/>
              <a:t>()</a:t>
            </a:r>
          </a:p>
          <a:p>
            <a:endParaRPr lang="en-IN" sz="2400" dirty="0"/>
          </a:p>
          <a:p>
            <a:endParaRPr lang="en-IN" sz="2400" dirty="0"/>
          </a:p>
          <a:p>
            <a:r>
              <a:rPr lang="en-IN" sz="2400" dirty="0"/>
              <a:t>if __name__ == '__main__':</a:t>
            </a:r>
          </a:p>
          <a:p>
            <a:r>
              <a:rPr lang="en-IN" sz="2400" dirty="0"/>
              <a:t>	</a:t>
            </a:r>
            <a:r>
              <a:rPr lang="en-IN" sz="2400" dirty="0" err="1"/>
              <a:t>outerFunction</a:t>
            </a:r>
            <a:r>
              <a:rPr lang="en-IN" sz="2400" dirty="0"/>
              <a:t>('Hey!')</a:t>
            </a:r>
          </a:p>
        </p:txBody>
      </p:sp>
      <p:sp>
        <p:nvSpPr>
          <p:cNvPr id="16" name="Rectangle 1">
            <a:extLst>
              <a:ext uri="{FF2B5EF4-FFF2-40B4-BE49-F238E27FC236}">
                <a16:creationId xmlns:a16="http://schemas.microsoft.com/office/drawing/2014/main" id="{20B588E2-EE0F-040E-CBD8-4C76C2ECEC9A}"/>
              </a:ext>
            </a:extLst>
          </p:cNvPr>
          <p:cNvSpPr>
            <a:spLocks noChangeArrowheads="1"/>
          </p:cNvSpPr>
          <p:nvPr/>
        </p:nvSpPr>
        <p:spPr bwMode="auto">
          <a:xfrm>
            <a:off x="914400" y="7558325"/>
            <a:ext cx="10439400" cy="17235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273239"/>
                </a:solidFill>
                <a:effectLst/>
                <a:latin typeface="Nunito" pitchFamily="2" charset="0"/>
              </a:rPr>
              <a:t>As we can see </a:t>
            </a:r>
            <a:r>
              <a:rPr kumimoji="0" lang="en-US" altLang="en-US" sz="2800" b="0" i="0" u="none" strike="noStrike" cap="none" normalizeH="0" baseline="0" dirty="0" err="1">
                <a:ln>
                  <a:noFill/>
                </a:ln>
                <a:solidFill>
                  <a:srgbClr val="273239"/>
                </a:solidFill>
                <a:effectLst/>
                <a:latin typeface="Nunito" pitchFamily="2" charset="0"/>
              </a:rPr>
              <a:t>innerFunction</a:t>
            </a:r>
            <a:r>
              <a:rPr kumimoji="0" lang="en-US" altLang="en-US" sz="2800" b="0" i="0" u="none" strike="noStrike" cap="none" normalizeH="0" baseline="0" dirty="0">
                <a:ln>
                  <a:noFill/>
                </a:ln>
                <a:solidFill>
                  <a:srgbClr val="273239"/>
                </a:solidFill>
                <a:effectLst/>
                <a:latin typeface="Nunito" pitchFamily="2" charset="0"/>
              </a:rPr>
              <a:t>() can easily be accessed inside the </a:t>
            </a:r>
            <a:r>
              <a:rPr kumimoji="0" lang="en-US" altLang="en-US" sz="2800" b="0" i="0" u="none" strike="noStrike" cap="none" normalizeH="0" baseline="0" dirty="0" err="1">
                <a:ln>
                  <a:noFill/>
                </a:ln>
                <a:solidFill>
                  <a:srgbClr val="273239"/>
                </a:solidFill>
                <a:effectLst/>
                <a:latin typeface="Nunito" pitchFamily="2" charset="0"/>
              </a:rPr>
              <a:t>outerFunction</a:t>
            </a:r>
            <a:r>
              <a:rPr kumimoji="0" lang="en-US" altLang="en-US" sz="2800" b="0" i="0" u="none" strike="noStrike" cap="none" normalizeH="0" baseline="0" dirty="0">
                <a:ln>
                  <a:noFill/>
                </a:ln>
                <a:solidFill>
                  <a:srgbClr val="273239"/>
                </a:solidFill>
                <a:effectLst/>
                <a:latin typeface="Nunito" pitchFamily="2" charset="0"/>
              </a:rPr>
              <a:t> body but not outside of its body. Hence, here, </a:t>
            </a:r>
            <a:r>
              <a:rPr kumimoji="0" lang="en-US" altLang="en-US" sz="2800" b="0" i="0" u="none" strike="noStrike" cap="none" normalizeH="0" baseline="0" dirty="0" err="1">
                <a:ln>
                  <a:noFill/>
                </a:ln>
                <a:solidFill>
                  <a:srgbClr val="273239"/>
                </a:solidFill>
                <a:effectLst/>
                <a:latin typeface="Nunito" pitchFamily="2" charset="0"/>
              </a:rPr>
              <a:t>innerFunction</a:t>
            </a:r>
            <a:r>
              <a:rPr kumimoji="0" lang="en-US" altLang="en-US" sz="2800" b="0" i="0" u="none" strike="noStrike" cap="none" normalizeH="0" baseline="0" dirty="0">
                <a:ln>
                  <a:noFill/>
                </a:ln>
                <a:solidFill>
                  <a:srgbClr val="273239"/>
                </a:solidFill>
                <a:effectLst/>
                <a:latin typeface="Nunito" pitchFamily="2" charset="0"/>
              </a:rPr>
              <a:t>() is treated as a nested Function that uses </a:t>
            </a:r>
            <a:r>
              <a:rPr kumimoji="0" lang="en-US" altLang="en-US" sz="2800" b="1" i="0" u="none" strike="noStrike" cap="none" normalizeH="0" baseline="0" dirty="0">
                <a:ln>
                  <a:noFill/>
                </a:ln>
                <a:solidFill>
                  <a:srgbClr val="273239"/>
                </a:solidFill>
                <a:effectLst/>
                <a:latin typeface="Nunito" pitchFamily="2" charset="0"/>
              </a:rPr>
              <a:t>text</a:t>
            </a:r>
            <a:r>
              <a:rPr kumimoji="0" lang="en-US" altLang="en-US" sz="2800" b="0" i="0" u="none" strike="noStrike" cap="none" normalizeH="0" baseline="0" dirty="0">
                <a:ln>
                  <a:noFill/>
                </a:ln>
                <a:solidFill>
                  <a:srgbClr val="273239"/>
                </a:solidFill>
                <a:effectLst/>
                <a:latin typeface="Nunito" pitchFamily="2" charset="0"/>
              </a:rPr>
              <a:t> as a non-local variable.</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624E5BE3-A546-532F-0971-CA90083425DB}"/>
              </a:ext>
            </a:extLst>
          </p:cNvPr>
          <p:cNvSpPr txBox="1"/>
          <p:nvPr/>
        </p:nvSpPr>
        <p:spPr>
          <a:xfrm>
            <a:off x="13868400" y="8792272"/>
            <a:ext cx="1281388"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273239"/>
                </a:solidFill>
                <a:effectLst/>
                <a:latin typeface="Consolas" panose="020B0609020204030204" pitchFamily="49" charset="0"/>
              </a:rPr>
              <a:t>Hey!</a:t>
            </a:r>
            <a:endParaRPr kumimoji="0" lang="en-US" altLang="en-US" sz="2800" b="0" i="0" u="none" strike="noStrike" cap="none" normalizeH="0" baseline="0" dirty="0">
              <a:ln>
                <a:noFill/>
              </a:ln>
              <a:solidFill>
                <a:schemeClr val="tx1"/>
              </a:solidFill>
              <a:effectLst/>
            </a:endParaRPr>
          </a:p>
        </p:txBody>
      </p:sp>
      <p:sp>
        <p:nvSpPr>
          <p:cNvPr id="20" name="TextBox 19">
            <a:extLst>
              <a:ext uri="{FF2B5EF4-FFF2-40B4-BE49-F238E27FC236}">
                <a16:creationId xmlns:a16="http://schemas.microsoft.com/office/drawing/2014/main" id="{DE2B258D-8DC0-DCEA-1482-10ADFC52A526}"/>
              </a:ext>
            </a:extLst>
          </p:cNvPr>
          <p:cNvSpPr txBox="1"/>
          <p:nvPr/>
        </p:nvSpPr>
        <p:spPr>
          <a:xfrm>
            <a:off x="13868400" y="8269052"/>
            <a:ext cx="3307357" cy="523220"/>
          </a:xfrm>
          <a:prstGeom prst="rect">
            <a:avLst/>
          </a:prstGeom>
          <a:noFill/>
        </p:spPr>
        <p:txBody>
          <a:bodyPr wrap="square">
            <a:spAutoFit/>
          </a:bodyPr>
          <a:lstStyle/>
          <a:p>
            <a:r>
              <a:rPr lang="en-IN" sz="2800" b="1" i="0" dirty="0">
                <a:solidFill>
                  <a:srgbClr val="273239"/>
                </a:solidFill>
                <a:effectLst/>
                <a:latin typeface="Nunito" pitchFamily="2" charset="0"/>
              </a:rPr>
              <a:t>Output:</a:t>
            </a:r>
            <a:endParaRPr lang="en-IN"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44400" y="0"/>
            <a:ext cx="5452110" cy="8229600"/>
          </a:xfrm>
          <a:custGeom>
            <a:avLst/>
            <a:gdLst/>
            <a:ahLst/>
            <a:cxnLst/>
            <a:rect l="l" t="t" r="r" b="b"/>
            <a:pathLst>
              <a:path w="5452110" h="8229600">
                <a:moveTo>
                  <a:pt x="0" y="0"/>
                </a:moveTo>
                <a:lnTo>
                  <a:pt x="5452110" y="0"/>
                </a:lnTo>
                <a:lnTo>
                  <a:pt x="5452110"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1218732">
            <a:off x="-210422" y="5753099"/>
            <a:ext cx="4198776" cy="4114800"/>
          </a:xfrm>
          <a:custGeom>
            <a:avLst/>
            <a:gdLst/>
            <a:ahLst/>
            <a:cxnLst/>
            <a:rect l="l" t="t" r="r" b="b"/>
            <a:pathLst>
              <a:path w="4198776" h="4114800">
                <a:moveTo>
                  <a:pt x="0" y="0"/>
                </a:moveTo>
                <a:lnTo>
                  <a:pt x="4198775" y="0"/>
                </a:lnTo>
                <a:lnTo>
                  <a:pt x="419877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TextBox 4">
            <a:extLst>
              <a:ext uri="{FF2B5EF4-FFF2-40B4-BE49-F238E27FC236}">
                <a16:creationId xmlns:a16="http://schemas.microsoft.com/office/drawing/2014/main" id="{8ECAC359-AD52-1492-521C-61A3A289FEAD}"/>
              </a:ext>
            </a:extLst>
          </p:cNvPr>
          <p:cNvSpPr txBox="1"/>
          <p:nvPr/>
        </p:nvSpPr>
        <p:spPr>
          <a:xfrm>
            <a:off x="1489633" y="2476500"/>
            <a:ext cx="12456458" cy="4832092"/>
          </a:xfrm>
          <a:prstGeom prst="rect">
            <a:avLst/>
          </a:prstGeom>
          <a:noFill/>
        </p:spPr>
        <p:txBody>
          <a:bodyPr wrap="square">
            <a:spAutoFit/>
          </a:bodyPr>
          <a:lstStyle/>
          <a:p>
            <a:pPr algn="just" fontAlgn="base"/>
            <a:r>
              <a:rPr lang="en-US" sz="2800" b="0" i="0" dirty="0">
                <a:solidFill>
                  <a:srgbClr val="273239"/>
                </a:solidFill>
                <a:effectLst/>
                <a:latin typeface="Nunito" pitchFamily="2" charset="0"/>
              </a:rPr>
              <a:t>A Closure in Python is a function object that remembers values in enclosing scopes even if they are not present in memory. </a:t>
            </a:r>
          </a:p>
          <a:p>
            <a:pPr algn="just" fontAlgn="base"/>
            <a:endParaRPr lang="en-US" sz="2800" b="0" i="0" dirty="0">
              <a:solidFill>
                <a:srgbClr val="273239"/>
              </a:solidFill>
              <a:effectLst/>
              <a:latin typeface="Nunito" pitchFamily="2" charset="0"/>
            </a:endParaRPr>
          </a:p>
          <a:p>
            <a:pPr algn="l" fontAlgn="base">
              <a:buFont typeface="Arial" panose="020B0604020202020204" pitchFamily="34" charset="0"/>
              <a:buChar char="•"/>
            </a:pPr>
            <a:r>
              <a:rPr lang="en-US" sz="2800" b="0" i="0" dirty="0">
                <a:solidFill>
                  <a:srgbClr val="273239"/>
                </a:solidFill>
                <a:effectLst/>
                <a:latin typeface="Nunito" pitchFamily="2" charset="0"/>
              </a:rPr>
              <a:t>It is a record that stores a function together with an environment: a mapping associating each free variable of the function (variables that are used locally but defined in an enclosing scope) with the value or reference to which the name was bound when the closure was created.</a:t>
            </a:r>
          </a:p>
          <a:p>
            <a:pPr algn="l" fontAlgn="base">
              <a:buFont typeface="Arial" panose="020B0604020202020204" pitchFamily="34" charset="0"/>
              <a:buChar char="•"/>
            </a:pPr>
            <a:endParaRPr lang="en-US" sz="2800" b="0" i="0" dirty="0">
              <a:solidFill>
                <a:srgbClr val="273239"/>
              </a:solidFill>
              <a:effectLst/>
              <a:latin typeface="Nunito" pitchFamily="2" charset="0"/>
            </a:endParaRPr>
          </a:p>
          <a:p>
            <a:pPr algn="l" fontAlgn="base">
              <a:buFont typeface="Arial" panose="020B0604020202020204" pitchFamily="34" charset="0"/>
              <a:buChar char="•"/>
            </a:pPr>
            <a:r>
              <a:rPr lang="en-US" sz="2800" b="0" i="0" dirty="0">
                <a:solidFill>
                  <a:srgbClr val="273239"/>
                </a:solidFill>
                <a:effectLst/>
                <a:latin typeface="Nunito" pitchFamily="2" charset="0"/>
              </a:rPr>
              <a:t>A closure—unlike a plain function—allows the function to access those captured variables through the closure’s copies of their values or references, even when the function is invoked outside their scope.</a:t>
            </a:r>
          </a:p>
        </p:txBody>
      </p:sp>
    </p:spTree>
    <p:extLst>
      <p:ext uri="{BB962C8B-B14F-4D97-AF65-F5344CB8AC3E}">
        <p14:creationId xmlns:p14="http://schemas.microsoft.com/office/powerpoint/2010/main" val="1115480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22443" y="-57904"/>
            <a:ext cx="5452110" cy="8229600"/>
          </a:xfrm>
          <a:custGeom>
            <a:avLst/>
            <a:gdLst/>
            <a:ahLst/>
            <a:cxnLst/>
            <a:rect l="l" t="t" r="r" b="b"/>
            <a:pathLst>
              <a:path w="5452110" h="8229600">
                <a:moveTo>
                  <a:pt x="0" y="0"/>
                </a:moveTo>
                <a:lnTo>
                  <a:pt x="5452110" y="0"/>
                </a:lnTo>
                <a:lnTo>
                  <a:pt x="5452110"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1218732">
            <a:off x="-609755" y="6201256"/>
            <a:ext cx="4198776" cy="4114800"/>
          </a:xfrm>
          <a:custGeom>
            <a:avLst/>
            <a:gdLst/>
            <a:ahLst/>
            <a:cxnLst/>
            <a:rect l="l" t="t" r="r" b="b"/>
            <a:pathLst>
              <a:path w="4198776" h="4114800">
                <a:moveTo>
                  <a:pt x="0" y="0"/>
                </a:moveTo>
                <a:lnTo>
                  <a:pt x="4198775" y="0"/>
                </a:lnTo>
                <a:lnTo>
                  <a:pt x="419877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TextBox 4">
            <a:extLst>
              <a:ext uri="{FF2B5EF4-FFF2-40B4-BE49-F238E27FC236}">
                <a16:creationId xmlns:a16="http://schemas.microsoft.com/office/drawing/2014/main" id="{99AC2B03-F589-7B5F-F55C-DBD63458D782}"/>
              </a:ext>
            </a:extLst>
          </p:cNvPr>
          <p:cNvSpPr txBox="1"/>
          <p:nvPr/>
        </p:nvSpPr>
        <p:spPr>
          <a:xfrm>
            <a:off x="1493520" y="1257300"/>
            <a:ext cx="7650480" cy="6124754"/>
          </a:xfrm>
          <a:prstGeom prst="rect">
            <a:avLst/>
          </a:prstGeom>
          <a:noFill/>
          <a:ln>
            <a:solidFill>
              <a:schemeClr val="tx2">
                <a:lumMod val="50000"/>
              </a:schemeClr>
            </a:solidFill>
          </a:ln>
        </p:spPr>
        <p:txBody>
          <a:bodyPr wrap="square">
            <a:spAutoFit/>
          </a:bodyPr>
          <a:lstStyle/>
          <a:p>
            <a:r>
              <a:rPr lang="en-IN" sz="2800" dirty="0"/>
              <a:t># Python program to illustrate </a:t>
            </a:r>
          </a:p>
          <a:p>
            <a:r>
              <a:rPr lang="en-IN" sz="2800" dirty="0"/>
              <a:t># closures </a:t>
            </a:r>
          </a:p>
          <a:p>
            <a:r>
              <a:rPr lang="en-IN" sz="2800" dirty="0"/>
              <a:t>def </a:t>
            </a:r>
            <a:r>
              <a:rPr lang="en-IN" sz="2800" dirty="0" err="1"/>
              <a:t>outerFunction</a:t>
            </a:r>
            <a:r>
              <a:rPr lang="en-IN" sz="2800" dirty="0"/>
              <a:t>(text): </a:t>
            </a:r>
          </a:p>
          <a:p>
            <a:endParaRPr lang="en-IN" sz="2800" dirty="0"/>
          </a:p>
          <a:p>
            <a:r>
              <a:rPr lang="en-IN" sz="2800" dirty="0"/>
              <a:t>	def </a:t>
            </a:r>
            <a:r>
              <a:rPr lang="en-IN" sz="2800" dirty="0" err="1"/>
              <a:t>innerFunction</a:t>
            </a:r>
            <a:r>
              <a:rPr lang="en-IN" sz="2800" dirty="0"/>
              <a:t>(): </a:t>
            </a:r>
          </a:p>
          <a:p>
            <a:r>
              <a:rPr lang="en-IN" sz="2800" dirty="0"/>
              <a:t>		print(text) </a:t>
            </a:r>
          </a:p>
          <a:p>
            <a:endParaRPr lang="en-IN" sz="2800" dirty="0"/>
          </a:p>
          <a:p>
            <a:r>
              <a:rPr lang="en-IN" sz="2800" dirty="0"/>
              <a:t>	# Note we are returning function</a:t>
            </a:r>
          </a:p>
          <a:p>
            <a:r>
              <a:rPr lang="en-IN" sz="2800" dirty="0"/>
              <a:t>	# WITHOUT parenthesis</a:t>
            </a:r>
          </a:p>
          <a:p>
            <a:r>
              <a:rPr lang="en-IN" sz="2800" dirty="0"/>
              <a:t>	return </a:t>
            </a:r>
            <a:r>
              <a:rPr lang="en-IN" sz="2800" dirty="0" err="1"/>
              <a:t>innerFunction</a:t>
            </a:r>
            <a:r>
              <a:rPr lang="en-IN" sz="2800" dirty="0"/>
              <a:t> </a:t>
            </a:r>
          </a:p>
          <a:p>
            <a:endParaRPr lang="en-IN" sz="2800" dirty="0"/>
          </a:p>
          <a:p>
            <a:r>
              <a:rPr lang="en-IN" sz="2800" dirty="0"/>
              <a:t>if __name__ == '__main__': </a:t>
            </a:r>
          </a:p>
          <a:p>
            <a:r>
              <a:rPr lang="en-IN" sz="2800" dirty="0"/>
              <a:t>	</a:t>
            </a:r>
            <a:r>
              <a:rPr lang="en-IN" sz="2800" dirty="0" err="1"/>
              <a:t>myFunction</a:t>
            </a:r>
            <a:r>
              <a:rPr lang="en-IN" sz="2800" dirty="0"/>
              <a:t> = </a:t>
            </a:r>
            <a:r>
              <a:rPr lang="en-IN" sz="2800" dirty="0" err="1"/>
              <a:t>outerFunction</a:t>
            </a:r>
            <a:r>
              <a:rPr lang="en-IN" sz="2800" dirty="0"/>
              <a:t>('Hey!') </a:t>
            </a:r>
          </a:p>
          <a:p>
            <a:r>
              <a:rPr lang="en-IN" sz="2800" dirty="0"/>
              <a:t>	</a:t>
            </a:r>
            <a:r>
              <a:rPr lang="en-IN" sz="2800" dirty="0" err="1"/>
              <a:t>myFunction</a:t>
            </a:r>
            <a:r>
              <a:rPr lang="en-IN" sz="2800" dirty="0"/>
              <a:t>() </a:t>
            </a:r>
          </a:p>
        </p:txBody>
      </p:sp>
      <p:sp>
        <p:nvSpPr>
          <p:cNvPr id="6" name="Rectangle 1">
            <a:extLst>
              <a:ext uri="{FF2B5EF4-FFF2-40B4-BE49-F238E27FC236}">
                <a16:creationId xmlns:a16="http://schemas.microsoft.com/office/drawing/2014/main" id="{E72AA029-1AD6-C698-B41D-AE2C3E19A7DE}"/>
              </a:ext>
            </a:extLst>
          </p:cNvPr>
          <p:cNvSpPr>
            <a:spLocks noChangeArrowheads="1"/>
          </p:cNvSpPr>
          <p:nvPr/>
        </p:nvSpPr>
        <p:spPr bwMode="auto">
          <a:xfrm>
            <a:off x="9753600" y="2552700"/>
            <a:ext cx="7924800" cy="20659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273239"/>
                </a:solidFill>
                <a:effectLst/>
                <a:latin typeface="Nunito" pitchFamily="2" charset="0"/>
              </a:rPr>
              <a:t>Output:</a:t>
            </a:r>
            <a:endParaRPr kumimoji="0" lang="en-US" altLang="en-US" sz="3200" b="0" i="0" u="none" strike="noStrike" cap="none" normalizeH="0" baseline="0" dirty="0">
              <a:ln>
                <a:noFill/>
              </a:ln>
              <a:solidFill>
                <a:srgbClr val="27323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273239"/>
                </a:solidFill>
                <a:effectLst/>
                <a:latin typeface="Consolas" panose="020B0609020204030204" pitchFamily="49" charset="0"/>
              </a:rPr>
              <a:t>omkarpathak@omkarpathak-Inspiron-3542: ~/Documents/Python-Programs/$ python Closures.py Hey!</a:t>
            </a:r>
            <a:r>
              <a:rPr kumimoji="0" lang="en-US" altLang="en-US" sz="32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7202382D-0172-223F-401A-79DA85DE4DA8}"/>
              </a:ext>
            </a:extLst>
          </p:cNvPr>
          <p:cNvSpPr txBox="1"/>
          <p:nvPr/>
        </p:nvSpPr>
        <p:spPr>
          <a:xfrm>
            <a:off x="3657600" y="8171696"/>
            <a:ext cx="12502739" cy="1815882"/>
          </a:xfrm>
          <a:prstGeom prst="rect">
            <a:avLst/>
          </a:prstGeom>
          <a:noFill/>
        </p:spPr>
        <p:txBody>
          <a:bodyPr wrap="square">
            <a:spAutoFit/>
          </a:bodyPr>
          <a:lstStyle/>
          <a:p>
            <a:pPr algn="just"/>
            <a:r>
              <a:rPr lang="en-US" sz="2800" b="0" i="0" dirty="0">
                <a:solidFill>
                  <a:srgbClr val="273239"/>
                </a:solidFill>
                <a:effectLst/>
                <a:latin typeface="Nunito" pitchFamily="2" charset="0"/>
              </a:rPr>
              <a:t>As observed from the above code, closures in Python help to invoke functions outside their scope. The function </a:t>
            </a:r>
            <a:r>
              <a:rPr lang="en-US" sz="2800" b="1" i="0" dirty="0" err="1">
                <a:solidFill>
                  <a:srgbClr val="273239"/>
                </a:solidFill>
                <a:effectLst/>
                <a:latin typeface="Nunito" pitchFamily="2" charset="0"/>
              </a:rPr>
              <a:t>innerFunction</a:t>
            </a:r>
            <a:r>
              <a:rPr lang="en-US" sz="2800" b="0" i="0" dirty="0">
                <a:solidFill>
                  <a:srgbClr val="273239"/>
                </a:solidFill>
                <a:effectLst/>
                <a:latin typeface="Nunito" pitchFamily="2" charset="0"/>
              </a:rPr>
              <a:t> has its scope only inside the </a:t>
            </a:r>
            <a:r>
              <a:rPr lang="en-US" sz="2800" b="0" i="0" dirty="0" err="1">
                <a:solidFill>
                  <a:srgbClr val="273239"/>
                </a:solidFill>
                <a:effectLst/>
                <a:latin typeface="Nunito" pitchFamily="2" charset="0"/>
              </a:rPr>
              <a:t>outerFunction</a:t>
            </a:r>
            <a:r>
              <a:rPr lang="en-US" sz="2800" b="0" i="0" dirty="0">
                <a:solidFill>
                  <a:srgbClr val="273239"/>
                </a:solidFill>
                <a:effectLst/>
                <a:latin typeface="Nunito" pitchFamily="2" charset="0"/>
              </a:rPr>
              <a:t>. But with the use of Python closures, we can easily extend its scope to invoke a function outside its scope.</a:t>
            </a:r>
            <a:endParaRPr lang="en-IN" sz="2800" dirty="0"/>
          </a:p>
        </p:txBody>
      </p:sp>
    </p:spTree>
    <p:extLst>
      <p:ext uri="{BB962C8B-B14F-4D97-AF65-F5344CB8AC3E}">
        <p14:creationId xmlns:p14="http://schemas.microsoft.com/office/powerpoint/2010/main" val="4261388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13415113" y="423706"/>
            <a:ext cx="4216289" cy="3043394"/>
          </a:xfrm>
          <a:custGeom>
            <a:avLst/>
            <a:gdLst/>
            <a:ahLst/>
            <a:cxnLst/>
            <a:rect l="l" t="t" r="r" b="b"/>
            <a:pathLst>
              <a:path w="4216289" h="3043394">
                <a:moveTo>
                  <a:pt x="0" y="0"/>
                </a:moveTo>
                <a:lnTo>
                  <a:pt x="4216289" y="0"/>
                </a:lnTo>
                <a:lnTo>
                  <a:pt x="4216289" y="3043394"/>
                </a:lnTo>
                <a:lnTo>
                  <a:pt x="0" y="3043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2743200" y="857250"/>
            <a:ext cx="12445027" cy="2029466"/>
          </a:xfrm>
          <a:prstGeom prst="rect">
            <a:avLst/>
          </a:prstGeom>
        </p:spPr>
        <p:txBody>
          <a:bodyPr lIns="0" tIns="0" rIns="0" bIns="0" rtlCol="0" anchor="t">
            <a:spAutoFit/>
          </a:bodyPr>
          <a:lstStyle/>
          <a:p>
            <a:pPr algn="ctr">
              <a:lnSpc>
                <a:spcPts val="14282"/>
              </a:lnSpc>
            </a:pPr>
            <a:r>
              <a:rPr lang="en-US" sz="17003" u="sng" dirty="0">
                <a:solidFill>
                  <a:srgbClr val="22423D"/>
                </a:solidFill>
                <a:latin typeface="Moontime"/>
              </a:rPr>
              <a:t>Generators</a:t>
            </a:r>
          </a:p>
        </p:txBody>
      </p:sp>
      <p:sp>
        <p:nvSpPr>
          <p:cNvPr id="4" name="Freeform 4"/>
          <p:cNvSpPr/>
          <p:nvPr/>
        </p:nvSpPr>
        <p:spPr>
          <a:xfrm>
            <a:off x="620739" y="1533187"/>
            <a:ext cx="4601493" cy="7811176"/>
          </a:xfrm>
          <a:custGeom>
            <a:avLst/>
            <a:gdLst/>
            <a:ahLst/>
            <a:cxnLst/>
            <a:rect l="l" t="t" r="r" b="b"/>
            <a:pathLst>
              <a:path w="4601493" h="7811176">
                <a:moveTo>
                  <a:pt x="0" y="0"/>
                </a:moveTo>
                <a:lnTo>
                  <a:pt x="4601493" y="0"/>
                </a:lnTo>
                <a:lnTo>
                  <a:pt x="4601493" y="7811176"/>
                </a:lnTo>
                <a:lnTo>
                  <a:pt x="0" y="78111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pic>
        <p:nvPicPr>
          <p:cNvPr id="2050" name="Picture 2" descr="Must-Know Python Generators &amp; How to Master It">
            <a:extLst>
              <a:ext uri="{FF2B5EF4-FFF2-40B4-BE49-F238E27FC236}">
                <a16:creationId xmlns:a16="http://schemas.microsoft.com/office/drawing/2014/main" id="{60297DF3-6BAE-0D97-924C-9D724571C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2232" y="3771900"/>
            <a:ext cx="10370474" cy="5657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20600" y="17929"/>
            <a:ext cx="5452110" cy="8229600"/>
          </a:xfrm>
          <a:custGeom>
            <a:avLst/>
            <a:gdLst/>
            <a:ahLst/>
            <a:cxnLst/>
            <a:rect l="l" t="t" r="r" b="b"/>
            <a:pathLst>
              <a:path w="5452110" h="8229600">
                <a:moveTo>
                  <a:pt x="0" y="0"/>
                </a:moveTo>
                <a:lnTo>
                  <a:pt x="5452110" y="0"/>
                </a:lnTo>
                <a:lnTo>
                  <a:pt x="5452110"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1218732">
            <a:off x="70168" y="5564644"/>
            <a:ext cx="4198776" cy="4114800"/>
          </a:xfrm>
          <a:custGeom>
            <a:avLst/>
            <a:gdLst/>
            <a:ahLst/>
            <a:cxnLst/>
            <a:rect l="l" t="t" r="r" b="b"/>
            <a:pathLst>
              <a:path w="4198776" h="4114800">
                <a:moveTo>
                  <a:pt x="0" y="0"/>
                </a:moveTo>
                <a:lnTo>
                  <a:pt x="4198775" y="0"/>
                </a:lnTo>
                <a:lnTo>
                  <a:pt x="419877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TextBox 4">
            <a:extLst>
              <a:ext uri="{FF2B5EF4-FFF2-40B4-BE49-F238E27FC236}">
                <a16:creationId xmlns:a16="http://schemas.microsoft.com/office/drawing/2014/main" id="{B6102F9D-334A-C6D2-03A8-6B1DFBEE6D52}"/>
              </a:ext>
            </a:extLst>
          </p:cNvPr>
          <p:cNvSpPr txBox="1"/>
          <p:nvPr/>
        </p:nvSpPr>
        <p:spPr>
          <a:xfrm>
            <a:off x="990600" y="1614371"/>
            <a:ext cx="10730752" cy="2246769"/>
          </a:xfrm>
          <a:prstGeom prst="rect">
            <a:avLst/>
          </a:prstGeom>
          <a:noFill/>
        </p:spPr>
        <p:txBody>
          <a:bodyPr wrap="square">
            <a:spAutoFit/>
          </a:bodyPr>
          <a:lstStyle/>
          <a:p>
            <a:pPr algn="just"/>
            <a:r>
              <a:rPr lang="en-US" sz="2800" b="0" i="0" dirty="0">
                <a:solidFill>
                  <a:srgbClr val="273239"/>
                </a:solidFill>
                <a:effectLst/>
                <a:latin typeface="Nunito" pitchFamily="2" charset="0"/>
              </a:rPr>
              <a:t>A generator function in Python is defined like a normal function, but whenever it needs to generate a value, it does so with the </a:t>
            </a:r>
            <a:r>
              <a:rPr lang="en-US" sz="2800" b="0" i="0" u="sng" dirty="0">
                <a:effectLst/>
                <a:latin typeface="Nunito" pitchFamily="2" charset="0"/>
                <a:hlinkClick r:id="rId5"/>
              </a:rPr>
              <a:t>yield keyword</a:t>
            </a:r>
            <a:r>
              <a:rPr lang="en-US" sz="2800" b="0" i="0" dirty="0">
                <a:solidFill>
                  <a:srgbClr val="273239"/>
                </a:solidFill>
                <a:effectLst/>
                <a:latin typeface="Nunito" pitchFamily="2" charset="0"/>
              </a:rPr>
              <a:t> rather than return. If the body of a def contains yield, the function automatically becomes a Python generator function. </a:t>
            </a:r>
            <a:endParaRPr lang="en-IN" sz="2800" dirty="0"/>
          </a:p>
        </p:txBody>
      </p:sp>
      <p:sp>
        <p:nvSpPr>
          <p:cNvPr id="6" name="Rectangle 1">
            <a:extLst>
              <a:ext uri="{FF2B5EF4-FFF2-40B4-BE49-F238E27FC236}">
                <a16:creationId xmlns:a16="http://schemas.microsoft.com/office/drawing/2014/main" id="{B0AF2AAC-97BE-A590-0571-FBCF3A6F7500}"/>
              </a:ext>
            </a:extLst>
          </p:cNvPr>
          <p:cNvSpPr>
            <a:spLocks noChangeArrowheads="1"/>
          </p:cNvSpPr>
          <p:nvPr/>
        </p:nvSpPr>
        <p:spPr bwMode="auto">
          <a:xfrm>
            <a:off x="4118879" y="5143500"/>
            <a:ext cx="6781800" cy="22505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273239"/>
                </a:solidFill>
                <a:effectLst/>
                <a:latin typeface="Nunito" pitchFamily="2" charset="0"/>
              </a:rPr>
              <a:t>The generator has the following syntax in </a:t>
            </a:r>
            <a:r>
              <a:rPr kumimoji="0" lang="en-US" altLang="en-US" sz="2800" b="0" i="0" u="sng" strike="noStrike" cap="none" normalizeH="0" baseline="0" dirty="0">
                <a:ln>
                  <a:noFill/>
                </a:ln>
                <a:solidFill>
                  <a:srgbClr val="273239"/>
                </a:solidFill>
                <a:effectLst/>
                <a:latin typeface="Nunito" pitchFamily="2" charset="0"/>
                <a:hlinkClick r:id="rId6"/>
              </a:rPr>
              <a:t>Python</a:t>
            </a:r>
            <a:r>
              <a:rPr kumimoji="0" lang="en-US" altLang="en-US" sz="2800" b="0" i="0" u="none" strike="noStrike" cap="none" normalizeH="0" baseline="0" dirty="0">
                <a:ln>
                  <a:noFill/>
                </a:ln>
                <a:solidFill>
                  <a:srgbClr val="273239"/>
                </a:solidFill>
                <a:effectLst/>
                <a:latin typeface="Nunito" pitchFamily="2"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27323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273239"/>
                </a:solidFill>
                <a:effectLst/>
                <a:latin typeface="Consolas" panose="020B0609020204030204" pitchFamily="49" charset="0"/>
              </a:rPr>
              <a:t>def </a:t>
            </a:r>
            <a:r>
              <a:rPr kumimoji="0" lang="en-US" altLang="en-US" sz="2800" b="0" i="0" u="none" strike="noStrike" cap="none" normalizeH="0" baseline="0" dirty="0" err="1">
                <a:ln>
                  <a:noFill/>
                </a:ln>
                <a:solidFill>
                  <a:srgbClr val="273239"/>
                </a:solidFill>
                <a:effectLst/>
                <a:latin typeface="Consolas" panose="020B0609020204030204" pitchFamily="49" charset="0"/>
              </a:rPr>
              <a:t>function_name</a:t>
            </a:r>
            <a:r>
              <a:rPr kumimoji="0" lang="en-US" altLang="en-US" sz="2800" b="0" i="0" u="none" strike="noStrike" cap="none" normalizeH="0" baseline="0" dirty="0">
                <a:ln>
                  <a:noFill/>
                </a:ln>
                <a:solidFill>
                  <a:srgbClr val="273239"/>
                </a:solidFill>
                <a:effectLst/>
                <a:latin typeface="Consolas" panose="020B0609020204030204" pitchFamily="49" charset="0"/>
              </a:rPr>
              <a:t>():</a:t>
            </a:r>
            <a:br>
              <a:rPr kumimoji="0" lang="en-US" altLang="en-US" sz="2800" b="0" i="0" u="none" strike="noStrike" cap="none" normalizeH="0" baseline="0" dirty="0">
                <a:ln>
                  <a:noFill/>
                </a:ln>
                <a:solidFill>
                  <a:srgbClr val="273239"/>
                </a:solidFill>
                <a:effectLst/>
                <a:latin typeface="Consolas" panose="020B0609020204030204" pitchFamily="49" charset="0"/>
              </a:rPr>
            </a:br>
            <a:r>
              <a:rPr kumimoji="0" lang="en-US" altLang="en-US" sz="2800" b="0" i="0" u="none" strike="noStrike" cap="none" normalizeH="0" baseline="0" dirty="0">
                <a:ln>
                  <a:noFill/>
                </a:ln>
                <a:solidFill>
                  <a:srgbClr val="273239"/>
                </a:solidFill>
                <a:effectLst/>
                <a:latin typeface="Consolas" panose="020B0609020204030204" pitchFamily="49" charset="0"/>
              </a:rPr>
              <a:t>yield statement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7529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43330" y="40262"/>
            <a:ext cx="5452110" cy="8229600"/>
          </a:xfrm>
          <a:custGeom>
            <a:avLst/>
            <a:gdLst/>
            <a:ahLst/>
            <a:cxnLst/>
            <a:rect l="l" t="t" r="r" b="b"/>
            <a:pathLst>
              <a:path w="5452110" h="8229600">
                <a:moveTo>
                  <a:pt x="0" y="0"/>
                </a:moveTo>
                <a:lnTo>
                  <a:pt x="5452110" y="0"/>
                </a:lnTo>
                <a:lnTo>
                  <a:pt x="5452110"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1218732">
            <a:off x="-78011" y="5896732"/>
            <a:ext cx="4198776" cy="4114800"/>
          </a:xfrm>
          <a:custGeom>
            <a:avLst/>
            <a:gdLst/>
            <a:ahLst/>
            <a:cxnLst/>
            <a:rect l="l" t="t" r="r" b="b"/>
            <a:pathLst>
              <a:path w="4198776" h="4114800">
                <a:moveTo>
                  <a:pt x="0" y="0"/>
                </a:moveTo>
                <a:lnTo>
                  <a:pt x="4198775" y="0"/>
                </a:lnTo>
                <a:lnTo>
                  <a:pt x="419877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3">
            <a:extLst>
              <a:ext uri="{FF2B5EF4-FFF2-40B4-BE49-F238E27FC236}">
                <a16:creationId xmlns:a16="http://schemas.microsoft.com/office/drawing/2014/main" id="{305A8473-B948-7536-6B3F-264CEFCF497B}"/>
              </a:ext>
            </a:extLst>
          </p:cNvPr>
          <p:cNvSpPr txBox="1"/>
          <p:nvPr/>
        </p:nvSpPr>
        <p:spPr>
          <a:xfrm>
            <a:off x="503562" y="323472"/>
            <a:ext cx="7391400" cy="4401205"/>
          </a:xfrm>
          <a:prstGeom prst="rect">
            <a:avLst/>
          </a:prstGeom>
          <a:noFill/>
          <a:ln>
            <a:solidFill>
              <a:schemeClr val="tx2">
                <a:lumMod val="75000"/>
              </a:schemeClr>
            </a:solidFill>
          </a:ln>
        </p:spPr>
        <p:txBody>
          <a:bodyPr wrap="square">
            <a:spAutoFit/>
          </a:bodyPr>
          <a:lstStyle/>
          <a:p>
            <a:r>
              <a:rPr lang="en-IN" sz="2800" dirty="0"/>
              <a:t># A generator function that yields 1 for first time, </a:t>
            </a:r>
          </a:p>
          <a:p>
            <a:r>
              <a:rPr lang="en-IN" sz="2800" dirty="0"/>
              <a:t># 2 second time and 3 third time </a:t>
            </a:r>
          </a:p>
          <a:p>
            <a:r>
              <a:rPr lang="en-IN" sz="2800" dirty="0"/>
              <a:t>def </a:t>
            </a:r>
            <a:r>
              <a:rPr lang="en-IN" sz="2800" dirty="0" err="1"/>
              <a:t>simpleGeneratorFun</a:t>
            </a:r>
            <a:r>
              <a:rPr lang="en-IN" sz="2800" dirty="0"/>
              <a:t>(): </a:t>
            </a:r>
          </a:p>
          <a:p>
            <a:r>
              <a:rPr lang="en-IN" sz="2800" dirty="0"/>
              <a:t>	yield 1			</a:t>
            </a:r>
          </a:p>
          <a:p>
            <a:r>
              <a:rPr lang="en-IN" sz="2800" dirty="0"/>
              <a:t>	yield 2			</a:t>
            </a:r>
          </a:p>
          <a:p>
            <a:r>
              <a:rPr lang="en-IN" sz="2800" dirty="0"/>
              <a:t>	yield 3			</a:t>
            </a:r>
          </a:p>
          <a:p>
            <a:endParaRPr lang="en-IN" sz="2800" dirty="0"/>
          </a:p>
          <a:p>
            <a:r>
              <a:rPr lang="en-IN" sz="2800" dirty="0"/>
              <a:t># Driver code to check above generator function </a:t>
            </a:r>
          </a:p>
          <a:p>
            <a:r>
              <a:rPr lang="en-IN" sz="2800" dirty="0"/>
              <a:t>for value in </a:t>
            </a:r>
            <a:r>
              <a:rPr lang="en-IN" sz="2800" dirty="0" err="1"/>
              <a:t>simpleGeneratorFun</a:t>
            </a:r>
            <a:r>
              <a:rPr lang="en-IN" sz="2800" dirty="0"/>
              <a:t>(): </a:t>
            </a:r>
          </a:p>
          <a:p>
            <a:r>
              <a:rPr lang="en-IN" sz="2800" dirty="0"/>
              <a:t>	print(value)</a:t>
            </a:r>
          </a:p>
        </p:txBody>
      </p:sp>
      <p:sp>
        <p:nvSpPr>
          <p:cNvPr id="5" name="Rectangle 1">
            <a:extLst>
              <a:ext uri="{FF2B5EF4-FFF2-40B4-BE49-F238E27FC236}">
                <a16:creationId xmlns:a16="http://schemas.microsoft.com/office/drawing/2014/main" id="{6DFC3B7D-054D-53BE-1E30-991B4BB14828}"/>
              </a:ext>
            </a:extLst>
          </p:cNvPr>
          <p:cNvSpPr>
            <a:spLocks noChangeArrowheads="1"/>
          </p:cNvSpPr>
          <p:nvPr/>
        </p:nvSpPr>
        <p:spPr bwMode="auto">
          <a:xfrm>
            <a:off x="3473660" y="4934962"/>
            <a:ext cx="4267200" cy="20966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b="1" dirty="0">
                <a:solidFill>
                  <a:srgbClr val="273239"/>
                </a:solidFill>
                <a:latin typeface="Nunito" pitchFamily="2" charset="0"/>
              </a:rPr>
              <a:t>Ou</a:t>
            </a:r>
            <a:r>
              <a:rPr kumimoji="0" lang="en-US" altLang="en-US" sz="2800" b="1" i="0" u="none" strike="noStrike" cap="none" normalizeH="0" baseline="0" dirty="0">
                <a:ln>
                  <a:noFill/>
                </a:ln>
                <a:solidFill>
                  <a:srgbClr val="273239"/>
                </a:solidFill>
                <a:effectLst/>
                <a:latin typeface="Nunito" pitchFamily="2" charset="0"/>
              </a:rPr>
              <a:t>tput:</a:t>
            </a:r>
            <a:endParaRPr kumimoji="0" lang="en-US" altLang="en-US" sz="2800" b="0" i="0" u="none" strike="noStrike" cap="none" normalizeH="0" baseline="0" dirty="0">
              <a:ln>
                <a:noFill/>
              </a:ln>
              <a:solidFill>
                <a:srgbClr val="27323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273239"/>
                </a:solidFill>
                <a:effectLst/>
                <a:latin typeface="Consolas" panose="020B0609020204030204" pitchFamily="49" charset="0"/>
              </a:rPr>
              <a:t>1</a:t>
            </a:r>
            <a:br>
              <a:rPr kumimoji="0" lang="en-US" altLang="en-US" sz="2800" b="0" i="0" u="none" strike="noStrike" cap="none" normalizeH="0" baseline="0" dirty="0">
                <a:ln>
                  <a:noFill/>
                </a:ln>
                <a:solidFill>
                  <a:srgbClr val="273239"/>
                </a:solidFill>
                <a:effectLst/>
                <a:latin typeface="Consolas" panose="020B0609020204030204" pitchFamily="49" charset="0"/>
              </a:rPr>
            </a:br>
            <a:r>
              <a:rPr kumimoji="0" lang="en-US" altLang="en-US" sz="2800" b="0" i="0" u="none" strike="noStrike" cap="none" normalizeH="0" baseline="0" dirty="0">
                <a:ln>
                  <a:noFill/>
                </a:ln>
                <a:solidFill>
                  <a:srgbClr val="273239"/>
                </a:solidFill>
                <a:effectLst/>
                <a:latin typeface="Consolas" panose="020B0609020204030204" pitchFamily="49" charset="0"/>
              </a:rPr>
              <a:t>2</a:t>
            </a:r>
            <a:br>
              <a:rPr kumimoji="0" lang="en-US" altLang="en-US" sz="2800" b="0" i="0" u="none" strike="noStrike" cap="none" normalizeH="0" baseline="0" dirty="0">
                <a:ln>
                  <a:noFill/>
                </a:ln>
                <a:solidFill>
                  <a:srgbClr val="273239"/>
                </a:solidFill>
                <a:effectLst/>
                <a:latin typeface="Consolas" panose="020B0609020204030204" pitchFamily="49" charset="0"/>
              </a:rPr>
            </a:br>
            <a:r>
              <a:rPr kumimoji="0" lang="en-US" altLang="en-US" sz="2800" b="0" i="0" u="none" strike="noStrike" cap="none" normalizeH="0" baseline="0" dirty="0">
                <a:ln>
                  <a:noFill/>
                </a:ln>
                <a:solidFill>
                  <a:srgbClr val="273239"/>
                </a:solidFill>
                <a:effectLst/>
                <a:latin typeface="Consolas" panose="020B0609020204030204" pitchFamily="49" charset="0"/>
              </a:rPr>
              <a:t>3</a:t>
            </a:r>
            <a:br>
              <a:rPr kumimoji="0" lang="en-US" altLang="en-US" sz="1200" b="0" i="0" u="none" strike="noStrike" cap="none" normalizeH="0" baseline="0" dirty="0">
                <a:ln>
                  <a:noFill/>
                </a:ln>
                <a:solidFill>
                  <a:srgbClr val="273239"/>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63A60B8B-2127-5801-F4B6-51687C5746B5}"/>
              </a:ext>
            </a:extLst>
          </p:cNvPr>
          <p:cNvSpPr txBox="1"/>
          <p:nvPr/>
        </p:nvSpPr>
        <p:spPr>
          <a:xfrm>
            <a:off x="9829800" y="266700"/>
            <a:ext cx="6199094" cy="6740307"/>
          </a:xfrm>
          <a:prstGeom prst="rect">
            <a:avLst/>
          </a:prstGeom>
          <a:noFill/>
        </p:spPr>
        <p:txBody>
          <a:bodyPr wrap="square">
            <a:spAutoFit/>
          </a:bodyPr>
          <a:lstStyle/>
          <a:p>
            <a:r>
              <a:rPr lang="en-IN" sz="2400" dirty="0"/>
              <a:t># A Python program to demonstrate use of </a:t>
            </a:r>
          </a:p>
          <a:p>
            <a:r>
              <a:rPr lang="en-IN" sz="2400" dirty="0"/>
              <a:t># generator object with next() </a:t>
            </a:r>
          </a:p>
          <a:p>
            <a:endParaRPr lang="en-IN" sz="2400" dirty="0"/>
          </a:p>
          <a:p>
            <a:r>
              <a:rPr lang="en-IN" sz="2400" dirty="0"/>
              <a:t># A generator function </a:t>
            </a:r>
          </a:p>
          <a:p>
            <a:r>
              <a:rPr lang="en-IN" sz="2400" dirty="0"/>
              <a:t>def </a:t>
            </a:r>
            <a:r>
              <a:rPr lang="en-IN" sz="2400" dirty="0" err="1"/>
              <a:t>simpleGeneratorFun</a:t>
            </a:r>
            <a:r>
              <a:rPr lang="en-IN" sz="2400" dirty="0"/>
              <a:t>(): </a:t>
            </a:r>
          </a:p>
          <a:p>
            <a:r>
              <a:rPr lang="en-IN" sz="2400" dirty="0"/>
              <a:t>	yield 1</a:t>
            </a:r>
          </a:p>
          <a:p>
            <a:r>
              <a:rPr lang="en-IN" sz="2400" dirty="0"/>
              <a:t>	yield 2</a:t>
            </a:r>
          </a:p>
          <a:p>
            <a:r>
              <a:rPr lang="en-IN" sz="2400" dirty="0"/>
              <a:t>	yield 3</a:t>
            </a:r>
          </a:p>
          <a:p>
            <a:endParaRPr lang="en-IN" sz="2400" dirty="0"/>
          </a:p>
          <a:p>
            <a:r>
              <a:rPr lang="en-IN" sz="2400" dirty="0"/>
              <a:t># x is a generator object </a:t>
            </a:r>
          </a:p>
          <a:p>
            <a:r>
              <a:rPr lang="en-IN" sz="2400" dirty="0"/>
              <a:t>x = </a:t>
            </a:r>
            <a:r>
              <a:rPr lang="en-IN" sz="2400" dirty="0" err="1"/>
              <a:t>simpleGeneratorFun</a:t>
            </a:r>
            <a:r>
              <a:rPr lang="en-IN" sz="2400" dirty="0"/>
              <a:t>() </a:t>
            </a:r>
          </a:p>
          <a:p>
            <a:endParaRPr lang="en-IN" sz="2400" dirty="0"/>
          </a:p>
          <a:p>
            <a:r>
              <a:rPr lang="en-IN" sz="2400" dirty="0"/>
              <a:t># Iterating over the generator object using next </a:t>
            </a:r>
          </a:p>
          <a:p>
            <a:endParaRPr lang="en-IN" sz="2400" dirty="0"/>
          </a:p>
          <a:p>
            <a:r>
              <a:rPr lang="en-IN" sz="2400" dirty="0"/>
              <a:t># In Python 3, __next__() </a:t>
            </a:r>
          </a:p>
          <a:p>
            <a:r>
              <a:rPr lang="en-IN" sz="2400" dirty="0"/>
              <a:t>print(next(x)) </a:t>
            </a:r>
          </a:p>
          <a:p>
            <a:r>
              <a:rPr lang="en-IN" sz="2400" dirty="0"/>
              <a:t>print(next(x)) </a:t>
            </a:r>
          </a:p>
          <a:p>
            <a:r>
              <a:rPr lang="en-IN" sz="2400" dirty="0"/>
              <a:t>print(next(x))</a:t>
            </a:r>
          </a:p>
        </p:txBody>
      </p:sp>
      <p:sp>
        <p:nvSpPr>
          <p:cNvPr id="8" name="Rectangle 2">
            <a:extLst>
              <a:ext uri="{FF2B5EF4-FFF2-40B4-BE49-F238E27FC236}">
                <a16:creationId xmlns:a16="http://schemas.microsoft.com/office/drawing/2014/main" id="{4B1C0B04-CE63-30E7-B265-2BDFB91BBBB9}"/>
              </a:ext>
            </a:extLst>
          </p:cNvPr>
          <p:cNvSpPr>
            <a:spLocks noChangeArrowheads="1"/>
          </p:cNvSpPr>
          <p:nvPr/>
        </p:nvSpPr>
        <p:spPr bwMode="auto">
          <a:xfrm>
            <a:off x="9811871" y="7535382"/>
            <a:ext cx="2895600" cy="25583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273239"/>
                </a:solidFill>
                <a:effectLst/>
                <a:latin typeface="Nunito" pitchFamily="2" charset="0"/>
              </a:rPr>
              <a:t>Output:</a:t>
            </a:r>
            <a:endParaRPr kumimoji="0" lang="en-US" altLang="en-US" sz="3200" b="0" i="0" u="none" strike="noStrike" cap="none" normalizeH="0" baseline="0" dirty="0">
              <a:ln>
                <a:noFill/>
              </a:ln>
              <a:solidFill>
                <a:srgbClr val="27323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273239"/>
                </a:solidFill>
                <a:effectLst/>
                <a:latin typeface="Consolas" panose="020B0609020204030204" pitchFamily="49" charset="0"/>
              </a:rPr>
              <a:t>1</a:t>
            </a:r>
            <a:br>
              <a:rPr kumimoji="0" lang="en-US" altLang="en-US" sz="3200" b="0" i="0" u="none" strike="noStrike" cap="none" normalizeH="0" baseline="0" dirty="0">
                <a:ln>
                  <a:noFill/>
                </a:ln>
                <a:solidFill>
                  <a:srgbClr val="273239"/>
                </a:solidFill>
                <a:effectLst/>
                <a:latin typeface="Consolas" panose="020B0609020204030204" pitchFamily="49" charset="0"/>
              </a:rPr>
            </a:br>
            <a:r>
              <a:rPr kumimoji="0" lang="en-US" altLang="en-US" sz="3200" b="0" i="0" u="none" strike="noStrike" cap="none" normalizeH="0" baseline="0" dirty="0">
                <a:ln>
                  <a:noFill/>
                </a:ln>
                <a:solidFill>
                  <a:srgbClr val="273239"/>
                </a:solidFill>
                <a:effectLst/>
                <a:latin typeface="Consolas" panose="020B0609020204030204" pitchFamily="49" charset="0"/>
              </a:rPr>
              <a:t>2</a:t>
            </a:r>
            <a:br>
              <a:rPr kumimoji="0" lang="en-US" altLang="en-US" sz="3200" b="0" i="0" u="none" strike="noStrike" cap="none" normalizeH="0" baseline="0" dirty="0">
                <a:ln>
                  <a:noFill/>
                </a:ln>
                <a:solidFill>
                  <a:srgbClr val="273239"/>
                </a:solidFill>
                <a:effectLst/>
                <a:latin typeface="Consolas" panose="020B0609020204030204" pitchFamily="49" charset="0"/>
              </a:rPr>
            </a:br>
            <a:r>
              <a:rPr kumimoji="0" lang="en-US" altLang="en-US" sz="3200" b="0" i="0" u="none" strike="noStrike" cap="none" normalizeH="0" baseline="0" dirty="0">
                <a:ln>
                  <a:noFill/>
                </a:ln>
                <a:solidFill>
                  <a:srgbClr val="273239"/>
                </a:solidFill>
                <a:effectLst/>
                <a:latin typeface="Consolas" panose="020B0609020204030204" pitchFamily="49" charset="0"/>
              </a:rPr>
              <a:t>3</a:t>
            </a:r>
            <a:br>
              <a:rPr kumimoji="0" lang="en-US" altLang="en-US" sz="3200" b="0" i="0" u="none" strike="noStrike" cap="none" normalizeH="0" baseline="0" dirty="0">
                <a:ln>
                  <a:noFill/>
                </a:ln>
                <a:solidFill>
                  <a:srgbClr val="273239"/>
                </a:solidFill>
                <a:effectLst/>
                <a:latin typeface="Consolas" panose="020B0609020204030204" pitchFamily="49" charset="0"/>
              </a:rPr>
            </a:b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407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573000" y="384580"/>
            <a:ext cx="5452110" cy="8229600"/>
          </a:xfrm>
          <a:custGeom>
            <a:avLst/>
            <a:gdLst/>
            <a:ahLst/>
            <a:cxnLst/>
            <a:rect l="l" t="t" r="r" b="b"/>
            <a:pathLst>
              <a:path w="5452110" h="8229600">
                <a:moveTo>
                  <a:pt x="0" y="0"/>
                </a:moveTo>
                <a:lnTo>
                  <a:pt x="5452110" y="0"/>
                </a:lnTo>
                <a:lnTo>
                  <a:pt x="5452110"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a:off x="1651537" y="4076700"/>
            <a:ext cx="4868329" cy="5014197"/>
          </a:xfrm>
          <a:custGeom>
            <a:avLst/>
            <a:gdLst/>
            <a:ahLst/>
            <a:cxnLst/>
            <a:rect l="l" t="t" r="r" b="b"/>
            <a:pathLst>
              <a:path w="4868329" h="5014197">
                <a:moveTo>
                  <a:pt x="0" y="0"/>
                </a:moveTo>
                <a:lnTo>
                  <a:pt x="4868329" y="0"/>
                </a:lnTo>
                <a:lnTo>
                  <a:pt x="4868329" y="5014196"/>
                </a:lnTo>
                <a:lnTo>
                  <a:pt x="0" y="50141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1175990" y="1614371"/>
            <a:ext cx="5819421" cy="2029466"/>
          </a:xfrm>
          <a:prstGeom prst="rect">
            <a:avLst/>
          </a:prstGeom>
        </p:spPr>
        <p:txBody>
          <a:bodyPr lIns="0" tIns="0" rIns="0" bIns="0" rtlCol="0" anchor="t">
            <a:spAutoFit/>
          </a:bodyPr>
          <a:lstStyle/>
          <a:p>
            <a:pPr>
              <a:lnSpc>
                <a:spcPts val="14282"/>
              </a:lnSpc>
            </a:pPr>
            <a:r>
              <a:rPr lang="en-US" sz="17003" u="sng" dirty="0">
                <a:solidFill>
                  <a:srgbClr val="22423D"/>
                </a:solidFill>
                <a:latin typeface="Moontime"/>
              </a:rPr>
              <a:t>Contents</a:t>
            </a:r>
          </a:p>
        </p:txBody>
      </p:sp>
      <p:sp>
        <p:nvSpPr>
          <p:cNvPr id="5" name="TextBox 5"/>
          <p:cNvSpPr txBox="1"/>
          <p:nvPr/>
        </p:nvSpPr>
        <p:spPr>
          <a:xfrm>
            <a:off x="7470958" y="384580"/>
            <a:ext cx="10817042" cy="8885189"/>
          </a:xfrm>
          <a:prstGeom prst="rect">
            <a:avLst/>
          </a:prstGeom>
        </p:spPr>
        <p:txBody>
          <a:bodyPr wrap="square" lIns="0" tIns="0" rIns="0" bIns="0" rtlCol="0" anchor="t">
            <a:spAutoFit/>
          </a:bodyPr>
          <a:lstStyle/>
          <a:p>
            <a:pPr algn="just">
              <a:lnSpc>
                <a:spcPts val="7001"/>
              </a:lnSpc>
            </a:pPr>
            <a:r>
              <a:rPr lang="en-US" sz="3200" spc="687" dirty="0">
                <a:solidFill>
                  <a:srgbClr val="22423D"/>
                </a:solidFill>
                <a:latin typeface="Glacial Indifference"/>
              </a:rPr>
              <a:t>1.Concepts covered with respect to python-</a:t>
            </a:r>
          </a:p>
          <a:p>
            <a:pPr marL="894461" lvl="1" indent="-447230" algn="just">
              <a:lnSpc>
                <a:spcPts val="7001"/>
              </a:lnSpc>
              <a:buFont typeface="Arial"/>
              <a:buChar char="•"/>
            </a:pPr>
            <a:r>
              <a:rPr lang="en-US" sz="3200" spc="687" dirty="0">
                <a:solidFill>
                  <a:srgbClr val="22423D"/>
                </a:solidFill>
                <a:latin typeface="Glacial Indifference"/>
              </a:rPr>
              <a:t>Garbage Collection</a:t>
            </a:r>
          </a:p>
          <a:p>
            <a:pPr marL="894461" lvl="1" indent="-447230" algn="just">
              <a:lnSpc>
                <a:spcPts val="7001"/>
              </a:lnSpc>
              <a:buFont typeface="Arial"/>
              <a:buChar char="•"/>
            </a:pPr>
            <a:r>
              <a:rPr lang="en-US" sz="3200" spc="687" dirty="0">
                <a:solidFill>
                  <a:srgbClr val="22423D"/>
                </a:solidFill>
                <a:latin typeface="Glacial Indifference"/>
              </a:rPr>
              <a:t>Multithreading</a:t>
            </a:r>
          </a:p>
          <a:p>
            <a:pPr marL="894461" lvl="1" indent="-447230" algn="just">
              <a:lnSpc>
                <a:spcPts val="7001"/>
              </a:lnSpc>
              <a:buFont typeface="Arial"/>
              <a:buChar char="•"/>
            </a:pPr>
            <a:r>
              <a:rPr lang="en-US" sz="3200" spc="687" dirty="0">
                <a:solidFill>
                  <a:srgbClr val="22423D"/>
                </a:solidFill>
                <a:latin typeface="Glacial Indifference"/>
              </a:rPr>
              <a:t>Decorators</a:t>
            </a:r>
          </a:p>
          <a:p>
            <a:pPr marL="894461" lvl="1" indent="-447230" algn="just">
              <a:lnSpc>
                <a:spcPts val="7001"/>
              </a:lnSpc>
              <a:buFont typeface="Arial"/>
              <a:buChar char="•"/>
            </a:pPr>
            <a:r>
              <a:rPr lang="en-US" sz="3200" spc="687" dirty="0">
                <a:solidFill>
                  <a:srgbClr val="22423D"/>
                </a:solidFill>
                <a:latin typeface="Glacial Indifference"/>
              </a:rPr>
              <a:t>Closures</a:t>
            </a:r>
          </a:p>
          <a:p>
            <a:pPr marL="894461" lvl="1" indent="-447230" algn="just">
              <a:lnSpc>
                <a:spcPts val="7001"/>
              </a:lnSpc>
              <a:buFont typeface="Arial"/>
              <a:buChar char="•"/>
            </a:pPr>
            <a:r>
              <a:rPr lang="en-US" sz="3200" spc="687" dirty="0">
                <a:solidFill>
                  <a:srgbClr val="22423D"/>
                </a:solidFill>
                <a:latin typeface="Glacial Indifference"/>
              </a:rPr>
              <a:t>Generators</a:t>
            </a:r>
          </a:p>
          <a:p>
            <a:pPr algn="just">
              <a:lnSpc>
                <a:spcPts val="7001"/>
              </a:lnSpc>
            </a:pPr>
            <a:endParaRPr lang="en-US" sz="3200" spc="687" dirty="0">
              <a:solidFill>
                <a:srgbClr val="22423D"/>
              </a:solidFill>
              <a:latin typeface="Glacial Indifference"/>
            </a:endParaRPr>
          </a:p>
          <a:p>
            <a:pPr algn="just">
              <a:lnSpc>
                <a:spcPts val="7001"/>
              </a:lnSpc>
            </a:pPr>
            <a:r>
              <a:rPr lang="en-US" sz="3200" spc="687" dirty="0">
                <a:solidFill>
                  <a:srgbClr val="22423D"/>
                </a:solidFill>
                <a:latin typeface="Glacial Indifference"/>
              </a:rPr>
              <a:t>2.Use of regular expression in python.</a:t>
            </a:r>
          </a:p>
          <a:p>
            <a:pPr algn="just">
              <a:lnSpc>
                <a:spcPts val="7001"/>
              </a:lnSpc>
            </a:pPr>
            <a:endParaRPr lang="en-US" sz="4142" spc="687" dirty="0">
              <a:solidFill>
                <a:srgbClr val="22423D"/>
              </a:solidFill>
              <a:latin typeface="Glacial Indifference"/>
            </a:endParaRPr>
          </a:p>
        </p:txBody>
      </p:sp>
      <p:sp>
        <p:nvSpPr>
          <p:cNvPr id="6" name="Freeform 6"/>
          <p:cNvSpPr/>
          <p:nvPr/>
        </p:nvSpPr>
        <p:spPr>
          <a:xfrm>
            <a:off x="1372611" y="4381500"/>
            <a:ext cx="4868329" cy="5014197"/>
          </a:xfrm>
          <a:custGeom>
            <a:avLst/>
            <a:gdLst/>
            <a:ahLst/>
            <a:cxnLst/>
            <a:rect l="l" t="t" r="r" b="b"/>
            <a:pathLst>
              <a:path w="4868329" h="5014197">
                <a:moveTo>
                  <a:pt x="0" y="0"/>
                </a:moveTo>
                <a:lnTo>
                  <a:pt x="4868329" y="0"/>
                </a:lnTo>
                <a:lnTo>
                  <a:pt x="4868329" y="5014196"/>
                </a:lnTo>
                <a:lnTo>
                  <a:pt x="0" y="50141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5795" y="1104900"/>
            <a:ext cx="4813501" cy="5492584"/>
          </a:xfrm>
          <a:custGeom>
            <a:avLst/>
            <a:gdLst/>
            <a:ahLst/>
            <a:cxnLst/>
            <a:rect l="l" t="t" r="r" b="b"/>
            <a:pathLst>
              <a:path w="4813501" h="5492584">
                <a:moveTo>
                  <a:pt x="0" y="0"/>
                </a:moveTo>
                <a:lnTo>
                  <a:pt x="4813501" y="0"/>
                </a:lnTo>
                <a:lnTo>
                  <a:pt x="4813501" y="5492585"/>
                </a:lnTo>
                <a:lnTo>
                  <a:pt x="0" y="5492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4607859" y="1087940"/>
            <a:ext cx="10997934" cy="1321324"/>
          </a:xfrm>
          <a:prstGeom prst="rect">
            <a:avLst/>
          </a:prstGeom>
        </p:spPr>
        <p:txBody>
          <a:bodyPr wrap="square" lIns="0" tIns="0" rIns="0" bIns="0" rtlCol="0" anchor="t">
            <a:spAutoFit/>
          </a:bodyPr>
          <a:lstStyle/>
          <a:p>
            <a:pPr>
              <a:lnSpc>
                <a:spcPts val="9320"/>
              </a:lnSpc>
            </a:pPr>
            <a:r>
              <a:rPr lang="en-US" sz="11096" u="sng" dirty="0">
                <a:solidFill>
                  <a:srgbClr val="22423D"/>
                </a:solidFill>
                <a:latin typeface="Moontime"/>
              </a:rPr>
              <a:t>Regular Expressions</a:t>
            </a:r>
          </a:p>
        </p:txBody>
      </p:sp>
      <p:sp>
        <p:nvSpPr>
          <p:cNvPr id="4" name="Freeform 4"/>
          <p:cNvSpPr/>
          <p:nvPr/>
        </p:nvSpPr>
        <p:spPr>
          <a:xfrm>
            <a:off x="12725400" y="687556"/>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pic>
        <p:nvPicPr>
          <p:cNvPr id="1026" name="Picture 2" descr="Regular Expression in Python | LaptrinhX">
            <a:extLst>
              <a:ext uri="{FF2B5EF4-FFF2-40B4-BE49-F238E27FC236}">
                <a16:creationId xmlns:a16="http://schemas.microsoft.com/office/drawing/2014/main" id="{0AD6505E-87A2-05F1-1591-56DDC7EF44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7458" y="3467100"/>
            <a:ext cx="9744555" cy="53309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13868400" y="5810977"/>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a:off x="8965" y="0"/>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10" name="TextBox 10"/>
          <p:cNvSpPr txBox="1"/>
          <p:nvPr/>
        </p:nvSpPr>
        <p:spPr>
          <a:xfrm>
            <a:off x="1305005" y="1409700"/>
            <a:ext cx="7838995" cy="1321324"/>
          </a:xfrm>
          <a:prstGeom prst="rect">
            <a:avLst/>
          </a:prstGeom>
        </p:spPr>
        <p:txBody>
          <a:bodyPr lIns="0" tIns="0" rIns="0" bIns="0" rtlCol="0" anchor="t">
            <a:spAutoFit/>
          </a:bodyPr>
          <a:lstStyle/>
          <a:p>
            <a:pPr>
              <a:lnSpc>
                <a:spcPts val="9320"/>
              </a:lnSpc>
            </a:pPr>
            <a:endParaRPr lang="en-US" sz="11096" dirty="0">
              <a:solidFill>
                <a:srgbClr val="22423D"/>
              </a:solidFill>
              <a:latin typeface="Moontime"/>
            </a:endParaRPr>
          </a:p>
        </p:txBody>
      </p:sp>
      <p:sp>
        <p:nvSpPr>
          <p:cNvPr id="14" name="Freeform 14"/>
          <p:cNvSpPr/>
          <p:nvPr/>
        </p:nvSpPr>
        <p:spPr>
          <a:xfrm>
            <a:off x="12573000" y="383698"/>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9" name="TextBox 18">
            <a:extLst>
              <a:ext uri="{FF2B5EF4-FFF2-40B4-BE49-F238E27FC236}">
                <a16:creationId xmlns:a16="http://schemas.microsoft.com/office/drawing/2014/main" id="{A0E9B517-38F3-71B5-3698-591C328EEF4F}"/>
              </a:ext>
            </a:extLst>
          </p:cNvPr>
          <p:cNvSpPr txBox="1"/>
          <p:nvPr/>
        </p:nvSpPr>
        <p:spPr>
          <a:xfrm>
            <a:off x="1025100" y="1684171"/>
            <a:ext cx="10148046" cy="3539430"/>
          </a:xfrm>
          <a:prstGeom prst="rect">
            <a:avLst/>
          </a:prstGeom>
          <a:noFill/>
        </p:spPr>
        <p:txBody>
          <a:bodyPr wrap="square">
            <a:spAutoFit/>
          </a:bodyPr>
          <a:lstStyle/>
          <a:p>
            <a:pPr algn="just"/>
            <a:r>
              <a:rPr lang="en-US" sz="2800" b="0" i="0" dirty="0">
                <a:solidFill>
                  <a:srgbClr val="273239"/>
                </a:solidFill>
                <a:effectLst/>
                <a:latin typeface="Nunito" pitchFamily="2" charset="0"/>
              </a:rPr>
              <a:t>A </a:t>
            </a:r>
            <a:r>
              <a:rPr lang="en-US" sz="2800" b="1" i="0" dirty="0" err="1">
                <a:solidFill>
                  <a:srgbClr val="273239"/>
                </a:solidFill>
                <a:effectLst/>
                <a:latin typeface="Nunito" pitchFamily="2" charset="0"/>
              </a:rPr>
              <a:t>RegEx</a:t>
            </a:r>
            <a:r>
              <a:rPr lang="en-US" sz="2800" b="0" i="0" dirty="0">
                <a:solidFill>
                  <a:srgbClr val="273239"/>
                </a:solidFill>
                <a:effectLst/>
                <a:latin typeface="Nunito" pitchFamily="2" charset="0"/>
              </a:rPr>
              <a:t> is a powerful tool for matching text, based on a pre-defined pattern. It can detect the presence or absence of a text by matching it with a particular pattern, and also can split a pattern into one or more sub-patterns. The Python standard library provides a </a:t>
            </a:r>
            <a:r>
              <a:rPr lang="en-US" sz="2800" b="1" i="1" dirty="0">
                <a:solidFill>
                  <a:srgbClr val="273239"/>
                </a:solidFill>
                <a:effectLst/>
                <a:latin typeface="Nunito" pitchFamily="2" charset="0"/>
              </a:rPr>
              <a:t>re module</a:t>
            </a:r>
            <a:r>
              <a:rPr lang="en-US" sz="2800" b="0" i="0" dirty="0">
                <a:solidFill>
                  <a:srgbClr val="273239"/>
                </a:solidFill>
                <a:effectLst/>
                <a:latin typeface="Nunito" pitchFamily="2" charset="0"/>
              </a:rPr>
              <a:t> for regular expressions. Its primary function is to offer a search, where it takes a regular expression and a string. Here, it either returns the first match or else none.</a:t>
            </a:r>
            <a:endParaRPr lang="en-IN" sz="2800" dirty="0"/>
          </a:p>
        </p:txBody>
      </p:sp>
      <p:sp>
        <p:nvSpPr>
          <p:cNvPr id="20" name="Rectangle 1">
            <a:extLst>
              <a:ext uri="{FF2B5EF4-FFF2-40B4-BE49-F238E27FC236}">
                <a16:creationId xmlns:a16="http://schemas.microsoft.com/office/drawing/2014/main" id="{EC1E772F-FA16-BFCA-7084-9BCBC8F700CB}"/>
              </a:ext>
            </a:extLst>
          </p:cNvPr>
          <p:cNvSpPr>
            <a:spLocks noChangeArrowheads="1"/>
          </p:cNvSpPr>
          <p:nvPr/>
        </p:nvSpPr>
        <p:spPr bwMode="auto">
          <a:xfrm>
            <a:off x="1025100" y="6938308"/>
            <a:ext cx="9632850"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Python has a built-in package called </a:t>
            </a:r>
            <a:r>
              <a:rPr kumimoji="0" lang="en-US" altLang="en-US" sz="2000" b="0" i="0" u="none" strike="noStrike" cap="none" normalizeH="0" baseline="0" dirty="0">
                <a:ln>
                  <a:noFill/>
                </a:ln>
                <a:solidFill>
                  <a:srgbClr val="DC143C"/>
                </a:solidFill>
                <a:effectLst/>
                <a:latin typeface="Consolas" panose="020B0609020204030204" pitchFamily="49" charset="0"/>
              </a:rPr>
              <a:t>re</a:t>
            </a:r>
            <a:r>
              <a:rPr kumimoji="0" lang="en-US" altLang="en-US" sz="2000" b="0" i="0" u="none" strike="noStrike" cap="none" normalizeH="0" baseline="0" dirty="0">
                <a:ln>
                  <a:noFill/>
                </a:ln>
                <a:solidFill>
                  <a:srgbClr val="000000"/>
                </a:solidFill>
                <a:effectLst/>
                <a:latin typeface="Verdana" panose="020B0604030504040204" pitchFamily="34" charset="0"/>
              </a:rPr>
              <a:t>, which can be used to work with Regular Expressions.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Import the </a:t>
            </a:r>
            <a:r>
              <a:rPr kumimoji="0" lang="en-US" altLang="en-US" sz="2000" b="0" i="0" u="none" strike="noStrike" cap="none" normalizeH="0" baseline="0" dirty="0">
                <a:ln>
                  <a:noFill/>
                </a:ln>
                <a:solidFill>
                  <a:srgbClr val="DC143C"/>
                </a:solidFill>
                <a:effectLst/>
                <a:latin typeface="Consolas" panose="020B0609020204030204" pitchFamily="49" charset="0"/>
              </a:rPr>
              <a:t>re</a:t>
            </a:r>
            <a:r>
              <a:rPr kumimoji="0" lang="en-US" altLang="en-US" sz="2000" b="0" i="0" u="none" strike="noStrike" cap="none" normalizeH="0" baseline="0" dirty="0">
                <a:ln>
                  <a:noFill/>
                </a:ln>
                <a:solidFill>
                  <a:srgbClr val="000000"/>
                </a:solidFill>
                <a:effectLst/>
                <a:latin typeface="Verdana" panose="020B0604030504040204" pitchFamily="34" charset="0"/>
              </a:rPr>
              <a:t> module: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Verdana" panose="020B0604030504040204" pitchFamily="34" charset="0"/>
            </a:endParaRPr>
          </a:p>
          <a:p>
            <a:pPr algn="l"/>
            <a:r>
              <a:rPr lang="en-IN" sz="2000" b="0" i="0" dirty="0">
                <a:solidFill>
                  <a:srgbClr val="0000CD"/>
                </a:solidFill>
                <a:effectLst/>
                <a:latin typeface="Consolas" panose="020B0609020204030204" pitchFamily="49" charset="0"/>
              </a:rPr>
              <a:t>import</a:t>
            </a:r>
            <a:r>
              <a:rPr lang="en-IN" sz="2000" b="0" i="0" dirty="0">
                <a:solidFill>
                  <a:srgbClr val="000000"/>
                </a:solidFill>
                <a:effectLst/>
                <a:latin typeface="Consolas" panose="020B0609020204030204" pitchFamily="49" charset="0"/>
              </a:rPr>
              <a:t> re</a:t>
            </a:r>
          </a:p>
        </p:txBody>
      </p:sp>
    </p:spTree>
    <p:extLst>
      <p:ext uri="{BB962C8B-B14F-4D97-AF65-F5344CB8AC3E}">
        <p14:creationId xmlns:p14="http://schemas.microsoft.com/office/powerpoint/2010/main" val="2203747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268200" y="114300"/>
            <a:ext cx="5452110" cy="8229600"/>
          </a:xfrm>
          <a:custGeom>
            <a:avLst/>
            <a:gdLst/>
            <a:ahLst/>
            <a:cxnLst/>
            <a:rect l="l" t="t" r="r" b="b"/>
            <a:pathLst>
              <a:path w="5452110" h="8229600">
                <a:moveTo>
                  <a:pt x="0" y="0"/>
                </a:moveTo>
                <a:lnTo>
                  <a:pt x="5452110" y="0"/>
                </a:lnTo>
                <a:lnTo>
                  <a:pt x="5452110"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1218732">
            <a:off x="-210421" y="5744332"/>
            <a:ext cx="4198776" cy="4114800"/>
          </a:xfrm>
          <a:custGeom>
            <a:avLst/>
            <a:gdLst/>
            <a:ahLst/>
            <a:cxnLst/>
            <a:rect l="l" t="t" r="r" b="b"/>
            <a:pathLst>
              <a:path w="4198776" h="4114800">
                <a:moveTo>
                  <a:pt x="0" y="0"/>
                </a:moveTo>
                <a:lnTo>
                  <a:pt x="4198775" y="0"/>
                </a:lnTo>
                <a:lnTo>
                  <a:pt x="419877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7" name="TextBox 6">
            <a:extLst>
              <a:ext uri="{FF2B5EF4-FFF2-40B4-BE49-F238E27FC236}">
                <a16:creationId xmlns:a16="http://schemas.microsoft.com/office/drawing/2014/main" id="{ACC55CDF-1D0C-BDDF-8BDA-6B6FA3B62332}"/>
              </a:ext>
            </a:extLst>
          </p:cNvPr>
          <p:cNvSpPr txBox="1"/>
          <p:nvPr/>
        </p:nvSpPr>
        <p:spPr>
          <a:xfrm>
            <a:off x="838200" y="1333500"/>
            <a:ext cx="10730752" cy="4955203"/>
          </a:xfrm>
          <a:prstGeom prst="rect">
            <a:avLst/>
          </a:prstGeom>
          <a:noFill/>
        </p:spPr>
        <p:txBody>
          <a:bodyPr wrap="square">
            <a:spAutoFit/>
          </a:bodyPr>
          <a:lstStyle/>
          <a:p>
            <a:pPr algn="l" fontAlgn="base"/>
            <a:r>
              <a:rPr lang="en-US" sz="3200" b="1" i="0" u="sng" dirty="0">
                <a:solidFill>
                  <a:srgbClr val="273239"/>
                </a:solidFill>
                <a:effectLst/>
                <a:latin typeface="Nunito" pitchFamily="2" charset="0"/>
              </a:rPr>
              <a:t> Regular expression is used for the following reasons:</a:t>
            </a:r>
          </a:p>
          <a:p>
            <a:pPr algn="l" fontAlgn="base"/>
            <a:endParaRPr lang="en-US" sz="3200" b="1" i="0" u="sng" dirty="0">
              <a:solidFill>
                <a:srgbClr val="273239"/>
              </a:solidFill>
              <a:effectLst/>
              <a:latin typeface="Nunito" pitchFamily="2" charset="0"/>
            </a:endParaRPr>
          </a:p>
          <a:p>
            <a:pPr algn="l" fontAlgn="base">
              <a:buFont typeface="+mj-lt"/>
              <a:buAutoNum type="arabicPeriod"/>
            </a:pPr>
            <a:r>
              <a:rPr lang="en-US" sz="2800" b="1" i="0" dirty="0">
                <a:solidFill>
                  <a:srgbClr val="273239"/>
                </a:solidFill>
                <a:effectLst/>
                <a:latin typeface="Nunito" pitchFamily="2" charset="0"/>
              </a:rPr>
              <a:t>Data Mining</a:t>
            </a:r>
            <a:r>
              <a:rPr lang="en-US" sz="2800" b="0" i="0" dirty="0">
                <a:solidFill>
                  <a:srgbClr val="273239"/>
                </a:solidFill>
                <a:effectLst/>
                <a:latin typeface="Nunito" pitchFamily="2" charset="0"/>
              </a:rPr>
              <a:t>: Regular expression is the best tool for data mining. It efficiently identifies a text in a heap of text by checking with a pre-defined pattern. Some common scenarios are identifying an email, URL, or phone from a pile of text.</a:t>
            </a:r>
          </a:p>
          <a:p>
            <a:pPr algn="l" fontAlgn="base">
              <a:buFont typeface="+mj-lt"/>
              <a:buAutoNum type="arabicPeriod"/>
            </a:pPr>
            <a:endParaRPr lang="en-US" sz="2800" b="0" i="0" dirty="0">
              <a:solidFill>
                <a:srgbClr val="273239"/>
              </a:solidFill>
              <a:effectLst/>
              <a:latin typeface="Nunito" pitchFamily="2" charset="0"/>
            </a:endParaRPr>
          </a:p>
          <a:p>
            <a:pPr algn="l" fontAlgn="base">
              <a:buFont typeface="+mj-lt"/>
              <a:buAutoNum type="arabicPeriod"/>
            </a:pPr>
            <a:r>
              <a:rPr lang="en-US" sz="2800" b="1" i="0" dirty="0">
                <a:solidFill>
                  <a:srgbClr val="273239"/>
                </a:solidFill>
                <a:effectLst/>
                <a:latin typeface="Nunito" pitchFamily="2" charset="0"/>
              </a:rPr>
              <a:t>Data Validation</a:t>
            </a:r>
            <a:r>
              <a:rPr lang="en-US" sz="2800" b="0" i="0" dirty="0">
                <a:solidFill>
                  <a:srgbClr val="273239"/>
                </a:solidFill>
                <a:effectLst/>
                <a:latin typeface="Nunito" pitchFamily="2" charset="0"/>
              </a:rPr>
              <a:t>: Regular expression can perfectly validate data. It can include a wide array of validation processes by defining different sets of patterns. A few examples are validating phone numbers, emails, etc.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216916" y="263608"/>
            <a:ext cx="4813501" cy="5492584"/>
          </a:xfrm>
          <a:custGeom>
            <a:avLst/>
            <a:gdLst/>
            <a:ahLst/>
            <a:cxnLst/>
            <a:rect l="l" t="t" r="r" b="b"/>
            <a:pathLst>
              <a:path w="4813501" h="5492584">
                <a:moveTo>
                  <a:pt x="0" y="0"/>
                </a:moveTo>
                <a:lnTo>
                  <a:pt x="4813501" y="0"/>
                </a:lnTo>
                <a:lnTo>
                  <a:pt x="4813501" y="5492585"/>
                </a:lnTo>
                <a:lnTo>
                  <a:pt x="0" y="5492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725400" y="419100"/>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pic>
        <p:nvPicPr>
          <p:cNvPr id="10" name="Picture 9">
            <a:extLst>
              <a:ext uri="{FF2B5EF4-FFF2-40B4-BE49-F238E27FC236}">
                <a16:creationId xmlns:a16="http://schemas.microsoft.com/office/drawing/2014/main" id="{45E649C3-CFE8-8306-2E4F-8240FDDF253D}"/>
              </a:ext>
            </a:extLst>
          </p:cNvPr>
          <p:cNvPicPr>
            <a:picLocks noChangeAspect="1"/>
          </p:cNvPicPr>
          <p:nvPr/>
        </p:nvPicPr>
        <p:blipFill>
          <a:blip r:embed="rId6"/>
          <a:stretch>
            <a:fillRect/>
          </a:stretch>
        </p:blipFill>
        <p:spPr>
          <a:xfrm>
            <a:off x="3352800" y="4229100"/>
            <a:ext cx="10591968" cy="5134024"/>
          </a:xfrm>
          <a:prstGeom prst="rect">
            <a:avLst/>
          </a:prstGeom>
        </p:spPr>
      </p:pic>
      <p:sp>
        <p:nvSpPr>
          <p:cNvPr id="11" name="Rectangle 1">
            <a:extLst>
              <a:ext uri="{FF2B5EF4-FFF2-40B4-BE49-F238E27FC236}">
                <a16:creationId xmlns:a16="http://schemas.microsoft.com/office/drawing/2014/main" id="{85283F99-4FC7-4084-BC6A-0D40B9F88694}"/>
              </a:ext>
            </a:extLst>
          </p:cNvPr>
          <p:cNvSpPr>
            <a:spLocks noChangeArrowheads="1"/>
          </p:cNvSpPr>
          <p:nvPr/>
        </p:nvSpPr>
        <p:spPr bwMode="auto">
          <a:xfrm>
            <a:off x="838200" y="2746292"/>
            <a:ext cx="138684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Verdana" panose="020B0604030504040204" pitchFamily="34" charset="0"/>
              </a:rPr>
              <a:t>The </a:t>
            </a:r>
            <a:r>
              <a:rPr kumimoji="0" lang="en-US" altLang="en-US" sz="2800" b="0" i="0" u="none" strike="noStrike" cap="none" normalizeH="0" baseline="0" dirty="0">
                <a:ln>
                  <a:noFill/>
                </a:ln>
                <a:solidFill>
                  <a:srgbClr val="DC143C"/>
                </a:solidFill>
                <a:effectLst/>
                <a:latin typeface="Consolas" panose="020B0609020204030204" pitchFamily="49" charset="0"/>
              </a:rPr>
              <a:t>re</a:t>
            </a:r>
            <a:r>
              <a:rPr kumimoji="0" lang="en-US" altLang="en-US" sz="2800" b="0" i="0" u="none" strike="noStrike" cap="none" normalizeH="0" baseline="0" dirty="0">
                <a:ln>
                  <a:noFill/>
                </a:ln>
                <a:solidFill>
                  <a:srgbClr val="000000"/>
                </a:solidFill>
                <a:effectLst/>
                <a:latin typeface="Verdana" panose="020B0604030504040204" pitchFamily="34" charset="0"/>
              </a:rPr>
              <a:t> module offers a set of functions that allows us to search a string for a match:</a:t>
            </a:r>
            <a:r>
              <a:rPr kumimoji="0" lang="en-US" altLang="en-US" sz="28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8CDDA0AF-CC5F-42CC-79B2-DF79CE748B47}"/>
              </a:ext>
            </a:extLst>
          </p:cNvPr>
          <p:cNvSpPr txBox="1"/>
          <p:nvPr/>
        </p:nvSpPr>
        <p:spPr>
          <a:xfrm>
            <a:off x="685800" y="1169260"/>
            <a:ext cx="6853517" cy="707886"/>
          </a:xfrm>
          <a:prstGeom prst="rect">
            <a:avLst/>
          </a:prstGeom>
          <a:noFill/>
        </p:spPr>
        <p:txBody>
          <a:bodyPr wrap="square">
            <a:spAutoFit/>
          </a:bodyPr>
          <a:lstStyle/>
          <a:p>
            <a:pPr algn="l"/>
            <a:r>
              <a:rPr lang="en-IN" sz="4000" b="1" i="0" u="sng" dirty="0" err="1">
                <a:solidFill>
                  <a:srgbClr val="000000"/>
                </a:solidFill>
                <a:effectLst/>
                <a:latin typeface="Segoe UI" panose="020B0502040204020203" pitchFamily="34" charset="0"/>
              </a:rPr>
              <a:t>RegEx</a:t>
            </a:r>
            <a:r>
              <a:rPr lang="en-IN" sz="4000" b="1" i="0" u="sng" dirty="0">
                <a:solidFill>
                  <a:srgbClr val="000000"/>
                </a:solidFill>
                <a:effectLst/>
                <a:latin typeface="Segoe UI" panose="020B0502040204020203" pitchFamily="34" charset="0"/>
              </a:rPr>
              <a:t> Functions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3957131" y="244356"/>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378632" y="5815853"/>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TextBox 5">
            <a:extLst>
              <a:ext uri="{FF2B5EF4-FFF2-40B4-BE49-F238E27FC236}">
                <a16:creationId xmlns:a16="http://schemas.microsoft.com/office/drawing/2014/main" id="{F3B6DCE5-DDC9-F19E-C789-F955E07B63DA}"/>
              </a:ext>
            </a:extLst>
          </p:cNvPr>
          <p:cNvSpPr txBox="1"/>
          <p:nvPr/>
        </p:nvSpPr>
        <p:spPr>
          <a:xfrm>
            <a:off x="685800" y="527369"/>
            <a:ext cx="9144000" cy="1015663"/>
          </a:xfrm>
          <a:prstGeom prst="rect">
            <a:avLst/>
          </a:prstGeom>
          <a:noFill/>
        </p:spPr>
        <p:txBody>
          <a:bodyPr wrap="square">
            <a:spAutoFit/>
          </a:bodyPr>
          <a:lstStyle/>
          <a:p>
            <a:pPr algn="l"/>
            <a:r>
              <a:rPr lang="en-IN" sz="6000" b="1" i="0" u="sng" dirty="0">
                <a:solidFill>
                  <a:srgbClr val="000000"/>
                </a:solidFill>
                <a:effectLst/>
                <a:latin typeface="Segoe UI" panose="020B0502040204020203" pitchFamily="34" charset="0"/>
              </a:rPr>
              <a:t>Metacharacters</a:t>
            </a:r>
          </a:p>
        </p:txBody>
      </p:sp>
      <p:sp>
        <p:nvSpPr>
          <p:cNvPr id="8" name="TextBox 7">
            <a:extLst>
              <a:ext uri="{FF2B5EF4-FFF2-40B4-BE49-F238E27FC236}">
                <a16:creationId xmlns:a16="http://schemas.microsoft.com/office/drawing/2014/main" id="{E1B7024A-E93C-6324-FC83-A4F504164D14}"/>
              </a:ext>
            </a:extLst>
          </p:cNvPr>
          <p:cNvSpPr txBox="1"/>
          <p:nvPr/>
        </p:nvSpPr>
        <p:spPr>
          <a:xfrm>
            <a:off x="685800" y="1943100"/>
            <a:ext cx="10445910" cy="523220"/>
          </a:xfrm>
          <a:prstGeom prst="rect">
            <a:avLst/>
          </a:prstGeom>
          <a:noFill/>
        </p:spPr>
        <p:txBody>
          <a:bodyPr wrap="square">
            <a:spAutoFit/>
          </a:bodyPr>
          <a:lstStyle/>
          <a:p>
            <a:r>
              <a:rPr lang="en-US" sz="2800" b="0" i="0" dirty="0">
                <a:solidFill>
                  <a:srgbClr val="000000"/>
                </a:solidFill>
                <a:effectLst/>
                <a:latin typeface="Verdana" panose="020B0604030504040204" pitchFamily="34" charset="0"/>
              </a:rPr>
              <a:t>Metacharacters are characters with a special meaning:</a:t>
            </a:r>
            <a:endParaRPr lang="en-IN" sz="2800" dirty="0"/>
          </a:p>
        </p:txBody>
      </p:sp>
      <p:pic>
        <p:nvPicPr>
          <p:cNvPr id="10" name="Picture 9">
            <a:extLst>
              <a:ext uri="{FF2B5EF4-FFF2-40B4-BE49-F238E27FC236}">
                <a16:creationId xmlns:a16="http://schemas.microsoft.com/office/drawing/2014/main" id="{6392FDBF-5FB2-9F02-C805-94C88B042FE6}"/>
              </a:ext>
            </a:extLst>
          </p:cNvPr>
          <p:cNvPicPr>
            <a:picLocks noChangeAspect="1"/>
          </p:cNvPicPr>
          <p:nvPr/>
        </p:nvPicPr>
        <p:blipFill>
          <a:blip r:embed="rId7"/>
          <a:stretch>
            <a:fillRect/>
          </a:stretch>
        </p:blipFill>
        <p:spPr>
          <a:xfrm>
            <a:off x="5303441" y="3390900"/>
            <a:ext cx="9277525" cy="6651744"/>
          </a:xfrm>
          <a:prstGeom prst="rect">
            <a:avLst/>
          </a:prstGeom>
        </p:spPr>
      </p:pic>
      <p:pic>
        <p:nvPicPr>
          <p:cNvPr id="12" name="Picture 11">
            <a:extLst>
              <a:ext uri="{FF2B5EF4-FFF2-40B4-BE49-F238E27FC236}">
                <a16:creationId xmlns:a16="http://schemas.microsoft.com/office/drawing/2014/main" id="{62FE16D1-47C8-AB0E-4AF3-0F00DBC48BD0}"/>
              </a:ext>
            </a:extLst>
          </p:cNvPr>
          <p:cNvPicPr>
            <a:picLocks noChangeAspect="1"/>
          </p:cNvPicPr>
          <p:nvPr/>
        </p:nvPicPr>
        <p:blipFill>
          <a:blip r:embed="rId8"/>
          <a:stretch>
            <a:fillRect/>
          </a:stretch>
        </p:blipFill>
        <p:spPr>
          <a:xfrm>
            <a:off x="5312406" y="2628900"/>
            <a:ext cx="9304419" cy="80108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030200" y="266700"/>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378632" y="5600700"/>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4">
            <a:extLst>
              <a:ext uri="{FF2B5EF4-FFF2-40B4-BE49-F238E27FC236}">
                <a16:creationId xmlns:a16="http://schemas.microsoft.com/office/drawing/2014/main" id="{098030D7-5750-1DCD-4DBC-37269117F554}"/>
              </a:ext>
            </a:extLst>
          </p:cNvPr>
          <p:cNvSpPr txBox="1"/>
          <p:nvPr/>
        </p:nvSpPr>
        <p:spPr>
          <a:xfrm>
            <a:off x="685800" y="266700"/>
            <a:ext cx="9350540" cy="4462760"/>
          </a:xfrm>
          <a:prstGeom prst="rect">
            <a:avLst/>
          </a:prstGeom>
          <a:noFill/>
        </p:spPr>
        <p:txBody>
          <a:bodyPr wrap="square">
            <a:spAutoFit/>
          </a:bodyPr>
          <a:lstStyle/>
          <a:p>
            <a:r>
              <a:rPr lang="en-IN" sz="3200" b="1" u="sng" dirty="0"/>
              <a:t>#findall function</a:t>
            </a:r>
          </a:p>
          <a:p>
            <a:r>
              <a:rPr lang="en-IN" sz="2800" dirty="0"/>
              <a:t>import re</a:t>
            </a:r>
          </a:p>
          <a:p>
            <a:r>
              <a:rPr lang="en-IN" sz="2800" dirty="0"/>
              <a:t>#Return a list containing every occurrence of "ai":</a:t>
            </a:r>
          </a:p>
          <a:p>
            <a:endParaRPr lang="en-IN" sz="2800" dirty="0"/>
          </a:p>
          <a:p>
            <a:r>
              <a:rPr lang="en-IN" sz="2800" dirty="0"/>
              <a:t>txt = "The rain in Spain"</a:t>
            </a:r>
          </a:p>
          <a:p>
            <a:r>
              <a:rPr lang="en-IN" sz="2800" dirty="0"/>
              <a:t>x = </a:t>
            </a:r>
            <a:r>
              <a:rPr lang="en-IN" sz="2800" dirty="0" err="1"/>
              <a:t>re.findall</a:t>
            </a:r>
            <a:r>
              <a:rPr lang="en-IN" sz="2800" dirty="0"/>
              <a:t>("ai", txt)</a:t>
            </a:r>
          </a:p>
          <a:p>
            <a:r>
              <a:rPr lang="en-IN" sz="2800" dirty="0"/>
              <a:t>print(x)</a:t>
            </a:r>
          </a:p>
          <a:p>
            <a:endParaRPr lang="en-IN" sz="2800" dirty="0"/>
          </a:p>
          <a:p>
            <a:r>
              <a:rPr lang="en-IN" sz="2800" dirty="0"/>
              <a:t>Output-</a:t>
            </a:r>
          </a:p>
          <a:p>
            <a:r>
              <a:rPr lang="en-IN" sz="2800" dirty="0"/>
              <a:t>[‘</a:t>
            </a:r>
            <a:r>
              <a:rPr lang="en-IN" sz="2800" dirty="0" err="1"/>
              <a:t>ai’,’ai</a:t>
            </a:r>
            <a:r>
              <a:rPr lang="en-IN" sz="2800" dirty="0"/>
              <a:t>’]</a:t>
            </a:r>
          </a:p>
        </p:txBody>
      </p:sp>
      <p:sp>
        <p:nvSpPr>
          <p:cNvPr id="6" name="Rectangle 1">
            <a:extLst>
              <a:ext uri="{FF2B5EF4-FFF2-40B4-BE49-F238E27FC236}">
                <a16:creationId xmlns:a16="http://schemas.microsoft.com/office/drawing/2014/main" id="{9576B64D-CD02-52FF-C156-FFCC8AA552D7}"/>
              </a:ext>
            </a:extLst>
          </p:cNvPr>
          <p:cNvSpPr>
            <a:spLocks noChangeArrowheads="1"/>
          </p:cNvSpPr>
          <p:nvPr/>
        </p:nvSpPr>
        <p:spPr bwMode="auto">
          <a:xfrm>
            <a:off x="6477000" y="3400684"/>
            <a:ext cx="28575"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000000"/>
                </a:solidFill>
                <a:effectLst/>
                <a:latin typeface="Consolas" panose="020B0609020204030204" pitchFamily="49" charset="0"/>
              </a:rPr>
            </a:br>
            <a:endParaRPr kumimoji="0" lang="en-US" altLang="en-US" sz="1100" b="0" i="0" u="none" strike="noStrike" cap="none" normalizeH="0" baseline="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92B02958-21F0-7A10-EA28-2C152BE28F98}"/>
              </a:ext>
            </a:extLst>
          </p:cNvPr>
          <p:cNvSpPr txBox="1"/>
          <p:nvPr/>
        </p:nvSpPr>
        <p:spPr>
          <a:xfrm>
            <a:off x="7086600" y="3393960"/>
            <a:ext cx="9144000" cy="6124754"/>
          </a:xfrm>
          <a:prstGeom prst="rect">
            <a:avLst/>
          </a:prstGeom>
          <a:noFill/>
        </p:spPr>
        <p:txBody>
          <a:bodyPr wrap="square">
            <a:spAutoFit/>
          </a:bodyPr>
          <a:lstStyle/>
          <a:p>
            <a:r>
              <a:rPr lang="en-IN" sz="2800" b="1" u="sng" dirty="0"/>
              <a:t>#Regular function example with search function</a:t>
            </a:r>
          </a:p>
          <a:p>
            <a:r>
              <a:rPr lang="en-IN" sz="2800" dirty="0"/>
              <a:t>import re</a:t>
            </a:r>
          </a:p>
          <a:p>
            <a:r>
              <a:rPr lang="en-IN" sz="2800" dirty="0"/>
              <a:t>#Check if the string starts with "The" and ends with "Spain":</a:t>
            </a:r>
          </a:p>
          <a:p>
            <a:endParaRPr lang="en-IN" sz="2800" dirty="0"/>
          </a:p>
          <a:p>
            <a:r>
              <a:rPr lang="en-IN" sz="2800" dirty="0"/>
              <a:t>txt = "The rain in Spain"</a:t>
            </a:r>
          </a:p>
          <a:p>
            <a:r>
              <a:rPr lang="en-IN" sz="2800" dirty="0"/>
              <a:t>x = </a:t>
            </a:r>
            <a:r>
              <a:rPr lang="en-IN" sz="2800" dirty="0" err="1"/>
              <a:t>re.search</a:t>
            </a:r>
            <a:r>
              <a:rPr lang="en-IN" sz="2800" dirty="0"/>
              <a:t>("^The.*Spain$", txt)</a:t>
            </a:r>
          </a:p>
          <a:p>
            <a:endParaRPr lang="en-IN" sz="2800" dirty="0"/>
          </a:p>
          <a:p>
            <a:r>
              <a:rPr lang="en-IN" sz="2800" dirty="0"/>
              <a:t>if x:</a:t>
            </a:r>
          </a:p>
          <a:p>
            <a:r>
              <a:rPr lang="en-IN" sz="2800" dirty="0"/>
              <a:t>  print("YES! We have a match!")</a:t>
            </a:r>
          </a:p>
          <a:p>
            <a:r>
              <a:rPr lang="en-IN" sz="2800" dirty="0"/>
              <a:t>else:</a:t>
            </a:r>
          </a:p>
          <a:p>
            <a:r>
              <a:rPr lang="en-IN" sz="2800" dirty="0"/>
              <a:t>  print("No match")</a:t>
            </a:r>
          </a:p>
          <a:p>
            <a:endParaRPr lang="en-IN" sz="2800" dirty="0"/>
          </a:p>
          <a:p>
            <a:r>
              <a:rPr lang="en-IN" sz="2800" dirty="0"/>
              <a:t>Output-</a:t>
            </a:r>
          </a:p>
          <a:p>
            <a:r>
              <a:rPr lang="en-IN" sz="2800" dirty="0" err="1"/>
              <a:t>YES!We</a:t>
            </a:r>
            <a:r>
              <a:rPr lang="en-IN" sz="2800" dirty="0"/>
              <a:t> have a match!</a:t>
            </a:r>
          </a:p>
        </p:txBody>
      </p:sp>
    </p:spTree>
    <p:extLst>
      <p:ext uri="{BB962C8B-B14F-4D97-AF65-F5344CB8AC3E}">
        <p14:creationId xmlns:p14="http://schemas.microsoft.com/office/powerpoint/2010/main" val="304850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98419" y="1792536"/>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378632" y="5600700"/>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4">
            <a:extLst>
              <a:ext uri="{FF2B5EF4-FFF2-40B4-BE49-F238E27FC236}">
                <a16:creationId xmlns:a16="http://schemas.microsoft.com/office/drawing/2014/main" id="{C98C06F7-9E1C-A8CD-25BB-6059F4AADC31}"/>
              </a:ext>
            </a:extLst>
          </p:cNvPr>
          <p:cNvSpPr txBox="1"/>
          <p:nvPr/>
        </p:nvSpPr>
        <p:spPr>
          <a:xfrm>
            <a:off x="413010" y="530754"/>
            <a:ext cx="9144000" cy="4893647"/>
          </a:xfrm>
          <a:prstGeom prst="rect">
            <a:avLst/>
          </a:prstGeom>
          <a:noFill/>
        </p:spPr>
        <p:txBody>
          <a:bodyPr wrap="square">
            <a:spAutoFit/>
          </a:bodyPr>
          <a:lstStyle/>
          <a:p>
            <a:r>
              <a:rPr lang="en-IN" sz="3200" b="1" u="sng" dirty="0"/>
              <a:t>#spilt function</a:t>
            </a:r>
          </a:p>
          <a:p>
            <a:r>
              <a:rPr lang="en-IN" sz="2800" dirty="0"/>
              <a:t>import re</a:t>
            </a:r>
          </a:p>
          <a:p>
            <a:endParaRPr lang="en-IN" sz="2800" dirty="0"/>
          </a:p>
          <a:p>
            <a:r>
              <a:rPr lang="en-IN" sz="2800" dirty="0"/>
              <a:t>#Split the string at every white-space character:</a:t>
            </a:r>
          </a:p>
          <a:p>
            <a:endParaRPr lang="en-IN" sz="2800" dirty="0"/>
          </a:p>
          <a:p>
            <a:r>
              <a:rPr lang="en-IN" sz="2800" dirty="0"/>
              <a:t>txt = "The rain in Spain"</a:t>
            </a:r>
          </a:p>
          <a:p>
            <a:r>
              <a:rPr lang="en-IN" sz="2800" dirty="0"/>
              <a:t>x = </a:t>
            </a:r>
            <a:r>
              <a:rPr lang="en-IN" sz="2800" dirty="0" err="1"/>
              <a:t>re.split</a:t>
            </a:r>
            <a:r>
              <a:rPr lang="en-IN" sz="2800" dirty="0"/>
              <a:t>("\s", txt)</a:t>
            </a:r>
          </a:p>
          <a:p>
            <a:r>
              <a:rPr lang="en-IN" sz="2800" dirty="0"/>
              <a:t>print(x)</a:t>
            </a:r>
          </a:p>
          <a:p>
            <a:endParaRPr lang="en-IN" sz="2800" dirty="0"/>
          </a:p>
          <a:p>
            <a:r>
              <a:rPr lang="en-IN" sz="2800" dirty="0"/>
              <a:t>Output-</a:t>
            </a:r>
          </a:p>
          <a:p>
            <a:r>
              <a:rPr lang="en-IN" sz="2800" dirty="0"/>
              <a:t>[‘</a:t>
            </a:r>
            <a:r>
              <a:rPr lang="en-IN" sz="2800" dirty="0" err="1"/>
              <a:t>The’,’rain’,’in’,’Spain</a:t>
            </a:r>
            <a:r>
              <a:rPr lang="en-IN" sz="2800" dirty="0"/>
              <a:t>’]</a:t>
            </a:r>
          </a:p>
        </p:txBody>
      </p:sp>
      <p:sp>
        <p:nvSpPr>
          <p:cNvPr id="7" name="TextBox 6">
            <a:extLst>
              <a:ext uri="{FF2B5EF4-FFF2-40B4-BE49-F238E27FC236}">
                <a16:creationId xmlns:a16="http://schemas.microsoft.com/office/drawing/2014/main" id="{282A1AC5-670A-D6BD-257C-9275B9123FAD}"/>
              </a:ext>
            </a:extLst>
          </p:cNvPr>
          <p:cNvSpPr txBox="1"/>
          <p:nvPr/>
        </p:nvSpPr>
        <p:spPr>
          <a:xfrm>
            <a:off x="7467600" y="5567082"/>
            <a:ext cx="9144000" cy="4585871"/>
          </a:xfrm>
          <a:prstGeom prst="rect">
            <a:avLst/>
          </a:prstGeom>
          <a:noFill/>
        </p:spPr>
        <p:txBody>
          <a:bodyPr wrap="square">
            <a:spAutoFit/>
          </a:bodyPr>
          <a:lstStyle/>
          <a:p>
            <a:pPr algn="l"/>
            <a:r>
              <a:rPr lang="en-US" sz="3200" b="1" i="0" u="sng" dirty="0">
                <a:solidFill>
                  <a:schemeClr val="tx1">
                    <a:lumMod val="95000"/>
                    <a:lumOff val="5000"/>
                  </a:schemeClr>
                </a:solidFill>
                <a:effectLst/>
                <a:latin typeface="Consolas" panose="020B0609020204030204" pitchFamily="49" charset="0"/>
              </a:rPr>
              <a:t>#sub function</a:t>
            </a:r>
          </a:p>
          <a:p>
            <a:pPr algn="l"/>
            <a:r>
              <a:rPr lang="en-US" sz="2800" b="0" i="0" dirty="0">
                <a:solidFill>
                  <a:srgbClr val="0000CD"/>
                </a:solidFill>
                <a:effectLst/>
                <a:latin typeface="Consolas" panose="020B0609020204030204" pitchFamily="49" charset="0"/>
              </a:rPr>
              <a:t>import</a:t>
            </a:r>
            <a:r>
              <a:rPr lang="en-US" sz="2800" b="0" i="0" dirty="0">
                <a:solidFill>
                  <a:srgbClr val="000000"/>
                </a:solidFill>
                <a:effectLst/>
                <a:latin typeface="Consolas" panose="020B0609020204030204" pitchFamily="49" charset="0"/>
              </a:rPr>
              <a:t> re</a:t>
            </a:r>
            <a:br>
              <a:rPr lang="en-US" sz="2800" b="0" i="0" dirty="0">
                <a:solidFill>
                  <a:srgbClr val="000000"/>
                </a:solidFill>
                <a:effectLst/>
                <a:latin typeface="Consolas" panose="020B0609020204030204" pitchFamily="49" charset="0"/>
              </a:rPr>
            </a:br>
            <a:br>
              <a:rPr lang="en-US" sz="2800" b="0" i="0" dirty="0">
                <a:solidFill>
                  <a:srgbClr val="000000"/>
                </a:solidFill>
                <a:effectLst/>
                <a:latin typeface="Consolas" panose="020B0609020204030204" pitchFamily="49" charset="0"/>
              </a:rPr>
            </a:br>
            <a:r>
              <a:rPr lang="en-US" sz="2800" b="0" i="0" dirty="0">
                <a:solidFill>
                  <a:srgbClr val="000000"/>
                </a:solidFill>
                <a:effectLst/>
                <a:latin typeface="Consolas" panose="020B0609020204030204" pitchFamily="49" charset="0"/>
              </a:rPr>
              <a:t>txt = </a:t>
            </a:r>
            <a:r>
              <a:rPr lang="en-US" sz="2800" b="0" i="0" dirty="0">
                <a:solidFill>
                  <a:srgbClr val="A52A2A"/>
                </a:solidFill>
                <a:effectLst/>
                <a:latin typeface="Consolas" panose="020B0609020204030204" pitchFamily="49" charset="0"/>
              </a:rPr>
              <a:t>"The rain in Spain"</a:t>
            </a:r>
            <a:br>
              <a:rPr lang="en-US" sz="2800" b="0" i="0" dirty="0">
                <a:solidFill>
                  <a:srgbClr val="000000"/>
                </a:solidFill>
                <a:effectLst/>
                <a:latin typeface="Consolas" panose="020B0609020204030204" pitchFamily="49" charset="0"/>
              </a:rPr>
            </a:br>
            <a:r>
              <a:rPr lang="en-US" sz="2800" b="0" i="0" dirty="0">
                <a:solidFill>
                  <a:srgbClr val="000000"/>
                </a:solidFill>
                <a:effectLst/>
                <a:latin typeface="Consolas" panose="020B0609020204030204" pitchFamily="49" charset="0"/>
              </a:rPr>
              <a:t>x = </a:t>
            </a:r>
            <a:r>
              <a:rPr lang="en-US" sz="2800" b="0" i="0" dirty="0" err="1">
                <a:solidFill>
                  <a:srgbClr val="000000"/>
                </a:solidFill>
                <a:effectLst/>
                <a:latin typeface="Consolas" panose="020B0609020204030204" pitchFamily="49" charset="0"/>
              </a:rPr>
              <a:t>re.sub</a:t>
            </a:r>
            <a:r>
              <a:rPr lang="en-US" sz="2800" b="0" i="0" dirty="0">
                <a:solidFill>
                  <a:srgbClr val="000000"/>
                </a:solidFill>
                <a:effectLst/>
                <a:latin typeface="Consolas" panose="020B0609020204030204" pitchFamily="49" charset="0"/>
              </a:rPr>
              <a:t>(</a:t>
            </a:r>
            <a:r>
              <a:rPr lang="en-US" sz="2800" b="0" i="0" dirty="0">
                <a:solidFill>
                  <a:srgbClr val="A52A2A"/>
                </a:solidFill>
                <a:effectLst/>
                <a:latin typeface="Consolas" panose="020B0609020204030204" pitchFamily="49" charset="0"/>
              </a:rPr>
              <a:t>"\s"</a:t>
            </a:r>
            <a:r>
              <a:rPr lang="en-US" sz="2800" b="0" i="0" dirty="0">
                <a:solidFill>
                  <a:srgbClr val="000000"/>
                </a:solidFill>
                <a:effectLst/>
                <a:latin typeface="Consolas" panose="020B0609020204030204" pitchFamily="49" charset="0"/>
              </a:rPr>
              <a:t>, </a:t>
            </a:r>
            <a:r>
              <a:rPr lang="en-US" sz="2800" b="0" i="0" dirty="0">
                <a:solidFill>
                  <a:srgbClr val="A52A2A"/>
                </a:solidFill>
                <a:effectLst/>
                <a:latin typeface="Consolas" panose="020B0609020204030204" pitchFamily="49" charset="0"/>
              </a:rPr>
              <a:t>"9"</a:t>
            </a:r>
            <a:r>
              <a:rPr lang="en-US" sz="2800" b="0" i="0" dirty="0">
                <a:solidFill>
                  <a:srgbClr val="000000"/>
                </a:solidFill>
                <a:effectLst/>
                <a:latin typeface="Consolas" panose="020B0609020204030204" pitchFamily="49" charset="0"/>
              </a:rPr>
              <a:t>, txt)</a:t>
            </a:r>
            <a:br>
              <a:rPr lang="en-US" sz="2800" b="0" i="0" dirty="0">
                <a:solidFill>
                  <a:srgbClr val="000000"/>
                </a:solidFill>
                <a:effectLst/>
                <a:latin typeface="Consolas" panose="020B0609020204030204" pitchFamily="49" charset="0"/>
              </a:rPr>
            </a:br>
            <a:r>
              <a:rPr lang="en-US" sz="2800" b="0" i="0" dirty="0">
                <a:solidFill>
                  <a:srgbClr val="0000CD"/>
                </a:solidFill>
                <a:effectLst/>
                <a:latin typeface="Consolas" panose="020B0609020204030204" pitchFamily="49" charset="0"/>
              </a:rPr>
              <a:t>print</a:t>
            </a:r>
            <a:r>
              <a:rPr lang="en-US" sz="2800" b="0" i="0" dirty="0">
                <a:solidFill>
                  <a:srgbClr val="000000"/>
                </a:solidFill>
                <a:effectLst/>
                <a:latin typeface="Consolas" panose="020B0609020204030204" pitchFamily="49" charset="0"/>
              </a:rPr>
              <a:t>(x)</a:t>
            </a:r>
          </a:p>
          <a:p>
            <a:pPr algn="l"/>
            <a:endParaRPr lang="en-US" sz="2800" b="0" i="0" dirty="0">
              <a:solidFill>
                <a:srgbClr val="000000"/>
              </a:solidFill>
              <a:effectLst/>
              <a:latin typeface="Consolas" panose="020B0609020204030204" pitchFamily="49" charset="0"/>
            </a:endParaRPr>
          </a:p>
          <a:p>
            <a:pPr algn="l"/>
            <a:r>
              <a:rPr lang="en-US" sz="2800" dirty="0">
                <a:solidFill>
                  <a:schemeClr val="tx1">
                    <a:lumMod val="95000"/>
                    <a:lumOff val="5000"/>
                  </a:schemeClr>
                </a:solidFill>
                <a:latin typeface="Source Sans Pro" panose="020B0503030403020204" pitchFamily="34" charset="0"/>
              </a:rPr>
              <a:t>Output-</a:t>
            </a:r>
          </a:p>
          <a:p>
            <a:pPr algn="l"/>
            <a:r>
              <a:rPr lang="en-IN" sz="2800" b="0" i="0" dirty="0">
                <a:solidFill>
                  <a:schemeClr val="tx1">
                    <a:lumMod val="95000"/>
                    <a:lumOff val="5000"/>
                  </a:schemeClr>
                </a:solidFill>
                <a:effectLst/>
                <a:latin typeface="consolas" panose="020B0609020204030204" pitchFamily="49" charset="0"/>
              </a:rPr>
              <a:t>The9rain9in9Spain</a:t>
            </a:r>
            <a:endParaRPr lang="en-US" sz="2800" b="0" i="0" dirty="0">
              <a:solidFill>
                <a:schemeClr val="tx1">
                  <a:lumMod val="95000"/>
                  <a:lumOff val="5000"/>
                </a:schemeClr>
              </a:solidFill>
              <a:effectLst/>
              <a:latin typeface="Verdana" panose="020B0604030504040204" pitchFamily="34" charset="0"/>
            </a:endParaRPr>
          </a:p>
          <a:p>
            <a:br>
              <a:rPr lang="en-US" dirty="0"/>
            </a:br>
            <a:endParaRPr lang="en-IN" dirty="0"/>
          </a:p>
        </p:txBody>
      </p:sp>
    </p:spTree>
    <p:extLst>
      <p:ext uri="{BB962C8B-B14F-4D97-AF65-F5344CB8AC3E}">
        <p14:creationId xmlns:p14="http://schemas.microsoft.com/office/powerpoint/2010/main" val="4231423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381000" y="1028700"/>
            <a:ext cx="2446436" cy="41148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5392400" y="5524500"/>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3129642" y="983090"/>
            <a:ext cx="11178570" cy="9082820"/>
          </a:xfrm>
          <a:custGeom>
            <a:avLst/>
            <a:gdLst/>
            <a:ahLst/>
            <a:cxnLst/>
            <a:rect l="l" t="t" r="r" b="b"/>
            <a:pathLst>
              <a:path w="11009614" h="10362799">
                <a:moveTo>
                  <a:pt x="0" y="0"/>
                </a:moveTo>
                <a:lnTo>
                  <a:pt x="11009613" y="0"/>
                </a:lnTo>
                <a:lnTo>
                  <a:pt x="11009613" y="10362799"/>
                </a:lnTo>
                <a:lnTo>
                  <a:pt x="0" y="10362799"/>
                </a:lnTo>
                <a:lnTo>
                  <a:pt x="0" y="0"/>
                </a:lnTo>
                <a:close/>
              </a:path>
            </a:pathLst>
          </a:custGeom>
          <a:blipFill>
            <a:blip r:embed="rId6"/>
            <a:stretch>
              <a:fillRect/>
            </a:stretch>
          </a:blipFill>
        </p:spPr>
        <p:txBody>
          <a:bodyPr/>
          <a:lstStyle/>
          <a:p>
            <a:pPr algn="just"/>
            <a:endParaRPr lang="en-IN" dirty="0"/>
          </a:p>
        </p:txBody>
      </p:sp>
      <p:sp>
        <p:nvSpPr>
          <p:cNvPr id="5" name="TextBox 5"/>
          <p:cNvSpPr txBox="1"/>
          <p:nvPr/>
        </p:nvSpPr>
        <p:spPr>
          <a:xfrm>
            <a:off x="3985231" y="4362956"/>
            <a:ext cx="10317538" cy="2646937"/>
          </a:xfrm>
          <a:prstGeom prst="rect">
            <a:avLst/>
          </a:prstGeom>
        </p:spPr>
        <p:txBody>
          <a:bodyPr lIns="0" tIns="0" rIns="0" bIns="0" rtlCol="0" anchor="t">
            <a:spAutoFit/>
          </a:bodyPr>
          <a:lstStyle/>
          <a:p>
            <a:pPr algn="ctr">
              <a:lnSpc>
                <a:spcPts val="9011"/>
              </a:lnSpc>
            </a:pPr>
            <a:r>
              <a:rPr lang="en-US" sz="17003" dirty="0">
                <a:solidFill>
                  <a:srgbClr val="22423D"/>
                </a:solidFill>
                <a:latin typeface="Moontime"/>
              </a:rPr>
              <a:t>Thank</a:t>
            </a:r>
          </a:p>
          <a:p>
            <a:pPr algn="ctr">
              <a:lnSpc>
                <a:spcPts val="9011"/>
              </a:lnSpc>
            </a:pPr>
            <a:r>
              <a:rPr lang="en-US" sz="17003" dirty="0">
                <a:solidFill>
                  <a:srgbClr val="22423D"/>
                </a:solidFill>
                <a:latin typeface="Moontime"/>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3716000" y="0"/>
            <a:ext cx="4035222" cy="453939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762000" y="1777253"/>
            <a:ext cx="12445027" cy="2029466"/>
          </a:xfrm>
          <a:prstGeom prst="rect">
            <a:avLst/>
          </a:prstGeom>
        </p:spPr>
        <p:txBody>
          <a:bodyPr lIns="0" tIns="0" rIns="0" bIns="0" rtlCol="0" anchor="t">
            <a:spAutoFit/>
          </a:bodyPr>
          <a:lstStyle/>
          <a:p>
            <a:pPr algn="ctr">
              <a:lnSpc>
                <a:spcPts val="14282"/>
              </a:lnSpc>
            </a:pPr>
            <a:r>
              <a:rPr lang="en-US" sz="17003" u="sng" dirty="0">
                <a:solidFill>
                  <a:srgbClr val="22423D"/>
                </a:solidFill>
                <a:latin typeface="Moontime"/>
              </a:rPr>
              <a:t>Garbage Collectors</a:t>
            </a:r>
          </a:p>
        </p:txBody>
      </p:sp>
      <p:sp>
        <p:nvSpPr>
          <p:cNvPr id="4" name="Freeform 4"/>
          <p:cNvSpPr/>
          <p:nvPr/>
        </p:nvSpPr>
        <p:spPr>
          <a:xfrm>
            <a:off x="378632" y="5882683"/>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pic>
        <p:nvPicPr>
          <p:cNvPr id="6146" name="Picture 2" descr="Garbage Collection in Python | 3RI Technologies">
            <a:extLst>
              <a:ext uri="{FF2B5EF4-FFF2-40B4-BE49-F238E27FC236}">
                <a16:creationId xmlns:a16="http://schemas.microsoft.com/office/drawing/2014/main" id="{98AC6FAD-596A-1893-1524-46792D9C6D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4305300"/>
            <a:ext cx="9970032" cy="51402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228600" y="263608"/>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3030200" y="6057900"/>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3850481" y="3267075"/>
            <a:ext cx="13408819" cy="4200525"/>
          </a:xfrm>
          <a:prstGeom prst="rect">
            <a:avLst/>
          </a:prstGeom>
        </p:spPr>
        <p:txBody>
          <a:bodyPr lIns="0" tIns="0" rIns="0" bIns="0" rtlCol="0" anchor="t">
            <a:spAutoFit/>
          </a:bodyPr>
          <a:lstStyle/>
          <a:p>
            <a:pPr algn="just">
              <a:lnSpc>
                <a:spcPts val="3749"/>
              </a:lnSpc>
              <a:spcBef>
                <a:spcPct val="0"/>
              </a:spcBef>
            </a:pPr>
            <a:r>
              <a:rPr lang="en-US" sz="2999" spc="497" dirty="0">
                <a:solidFill>
                  <a:srgbClr val="010504"/>
                </a:solidFill>
                <a:latin typeface="Glacial Indifference"/>
              </a:rPr>
              <a:t>PYTHON’S MEMORY ALLOCATION AND DEALLOCATION METHOD IS AUTOMATIC. THE USER DOES NOT HAVE TO PREALLOCATE OR DEALLOCATE MEMORY SIMILAR TO USING DYNAMIC MEMORY ALLOCATION IN LANGUAGES SUCH AS C OR C++. </a:t>
            </a:r>
          </a:p>
          <a:p>
            <a:pPr algn="just">
              <a:lnSpc>
                <a:spcPts val="3749"/>
              </a:lnSpc>
              <a:spcBef>
                <a:spcPct val="0"/>
              </a:spcBef>
            </a:pPr>
            <a:r>
              <a:rPr lang="en-US" sz="2999" spc="497" dirty="0">
                <a:solidFill>
                  <a:srgbClr val="010504"/>
                </a:solidFill>
                <a:latin typeface="Glacial Indifference"/>
              </a:rPr>
              <a:t>PYTHON USES TWO STRATEGIES FOR MEMORY ALLOCATION: </a:t>
            </a:r>
          </a:p>
          <a:p>
            <a:pPr algn="just">
              <a:lnSpc>
                <a:spcPts val="3749"/>
              </a:lnSpc>
              <a:spcBef>
                <a:spcPct val="0"/>
              </a:spcBef>
            </a:pPr>
            <a:endParaRPr lang="en-US" sz="2999" spc="497" dirty="0">
              <a:solidFill>
                <a:srgbClr val="010504"/>
              </a:solidFill>
              <a:latin typeface="Glacial Indifference"/>
            </a:endParaRPr>
          </a:p>
          <a:p>
            <a:pPr algn="just">
              <a:lnSpc>
                <a:spcPts val="3749"/>
              </a:lnSpc>
              <a:spcBef>
                <a:spcPct val="0"/>
              </a:spcBef>
            </a:pPr>
            <a:r>
              <a:rPr lang="en-US" sz="2999" spc="497" dirty="0">
                <a:solidFill>
                  <a:srgbClr val="010504"/>
                </a:solidFill>
                <a:latin typeface="Glacial Indifference"/>
              </a:rPr>
              <a:t>REFERENCE COUNTING</a:t>
            </a:r>
          </a:p>
          <a:p>
            <a:pPr algn="just">
              <a:lnSpc>
                <a:spcPts val="3749"/>
              </a:lnSpc>
              <a:spcBef>
                <a:spcPct val="0"/>
              </a:spcBef>
            </a:pPr>
            <a:r>
              <a:rPr lang="en-US" sz="2999" spc="497" dirty="0">
                <a:solidFill>
                  <a:srgbClr val="010504"/>
                </a:solidFill>
                <a:latin typeface="Glacial Indifference"/>
              </a:rPr>
              <a:t>GARBAGE COLLECTION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35859" y="183450"/>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3182600" y="5753100"/>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381000" y="1534969"/>
            <a:ext cx="8763000" cy="2789546"/>
          </a:xfrm>
          <a:prstGeom prst="rect">
            <a:avLst/>
          </a:prstGeom>
        </p:spPr>
        <p:txBody>
          <a:bodyPr wrap="square" lIns="0" tIns="0" rIns="0" bIns="0" rtlCol="0" anchor="t">
            <a:spAutoFit/>
          </a:bodyPr>
          <a:lstStyle/>
          <a:p>
            <a:pPr algn="just">
              <a:lnSpc>
                <a:spcPts val="3124"/>
              </a:lnSpc>
              <a:spcBef>
                <a:spcPct val="0"/>
              </a:spcBef>
            </a:pPr>
            <a:r>
              <a:rPr lang="en-US" sz="2800" b="0" i="0" dirty="0">
                <a:solidFill>
                  <a:schemeClr val="bg2">
                    <a:lumMod val="10000"/>
                  </a:schemeClr>
                </a:solidFill>
                <a:effectLst/>
                <a:latin typeface="Nunito" pitchFamily="2" charset="0"/>
              </a:rPr>
              <a:t>In Python, the garbage collector is enabled by default and automatically runs periodically to clean up objects that are no longer referenced and thus are eligible for garbage collection. However, in some cases, you may want to disable the garbage collector to prevent it from running. You can do this using the </a:t>
            </a:r>
            <a:r>
              <a:rPr lang="en-US" sz="2800" b="0" i="0" dirty="0" err="1">
                <a:solidFill>
                  <a:schemeClr val="bg2">
                    <a:lumMod val="10000"/>
                  </a:schemeClr>
                </a:solidFill>
                <a:effectLst/>
                <a:latin typeface="Nunito" pitchFamily="2" charset="0"/>
              </a:rPr>
              <a:t>gc.disable</a:t>
            </a:r>
            <a:r>
              <a:rPr lang="en-US" sz="2800" b="0" i="0" dirty="0">
                <a:solidFill>
                  <a:schemeClr val="bg2">
                    <a:lumMod val="10000"/>
                  </a:schemeClr>
                </a:solidFill>
                <a:effectLst/>
                <a:latin typeface="Nunito" pitchFamily="2" charset="0"/>
              </a:rPr>
              <a:t>() function provided by the </a:t>
            </a:r>
            <a:r>
              <a:rPr lang="en-US" sz="2800" b="0" i="0" dirty="0" err="1">
                <a:solidFill>
                  <a:schemeClr val="bg2">
                    <a:lumMod val="10000"/>
                  </a:schemeClr>
                </a:solidFill>
                <a:effectLst/>
                <a:latin typeface="Nunito" pitchFamily="2" charset="0"/>
              </a:rPr>
              <a:t>gc</a:t>
            </a:r>
            <a:r>
              <a:rPr lang="en-US" sz="2800" b="0" i="0" dirty="0">
                <a:solidFill>
                  <a:schemeClr val="bg2">
                    <a:lumMod val="10000"/>
                  </a:schemeClr>
                </a:solidFill>
                <a:effectLst/>
                <a:latin typeface="Nunito" pitchFamily="2" charset="0"/>
              </a:rPr>
              <a:t> module.</a:t>
            </a:r>
            <a:endParaRPr lang="en-US" sz="2499" spc="414" dirty="0">
              <a:solidFill>
                <a:schemeClr val="bg2">
                  <a:lumMod val="10000"/>
                </a:schemeClr>
              </a:solidFill>
              <a:latin typeface="Glacial Indifference Bold"/>
            </a:endParaRPr>
          </a:p>
        </p:txBody>
      </p:sp>
      <p:sp>
        <p:nvSpPr>
          <p:cNvPr id="6" name="TextBox 6"/>
          <p:cNvSpPr txBox="1"/>
          <p:nvPr/>
        </p:nvSpPr>
        <p:spPr>
          <a:xfrm>
            <a:off x="9860954" y="2929742"/>
            <a:ext cx="8427046" cy="4417990"/>
          </a:xfrm>
          <a:prstGeom prst="rect">
            <a:avLst/>
          </a:prstGeom>
        </p:spPr>
        <p:txBody>
          <a:bodyPr lIns="0" tIns="0" rIns="0" bIns="0" rtlCol="0" anchor="t">
            <a:spAutoFit/>
          </a:bodyPr>
          <a:lstStyle/>
          <a:p>
            <a:pPr>
              <a:lnSpc>
                <a:spcPts val="2191"/>
              </a:lnSpc>
              <a:spcBef>
                <a:spcPct val="0"/>
              </a:spcBef>
            </a:pPr>
            <a:r>
              <a:rPr lang="en-US" sz="1753" spc="291">
                <a:solidFill>
                  <a:srgbClr val="22423D"/>
                </a:solidFill>
                <a:latin typeface="Glacial Indifference Bold"/>
              </a:rPr>
              <a:t>IMPORT GC</a:t>
            </a:r>
          </a:p>
          <a:p>
            <a:pPr>
              <a:lnSpc>
                <a:spcPts val="2191"/>
              </a:lnSpc>
              <a:spcBef>
                <a:spcPct val="0"/>
              </a:spcBef>
            </a:pPr>
            <a:endParaRPr lang="en-US" sz="1753" spc="291">
              <a:solidFill>
                <a:srgbClr val="22423D"/>
              </a:solidFill>
              <a:latin typeface="Glacial Indifference Bold"/>
            </a:endParaRPr>
          </a:p>
          <a:p>
            <a:pPr>
              <a:lnSpc>
                <a:spcPts val="2191"/>
              </a:lnSpc>
              <a:spcBef>
                <a:spcPct val="0"/>
              </a:spcBef>
            </a:pPr>
            <a:r>
              <a:rPr lang="en-US" sz="1753" spc="291">
                <a:solidFill>
                  <a:srgbClr val="22423D"/>
                </a:solidFill>
                <a:latin typeface="Glacial Indifference Bold"/>
              </a:rPr>
              <a:t># DISABLE THE GARBAGE COLLECTOR</a:t>
            </a:r>
          </a:p>
          <a:p>
            <a:pPr>
              <a:lnSpc>
                <a:spcPts val="2191"/>
              </a:lnSpc>
              <a:spcBef>
                <a:spcPct val="0"/>
              </a:spcBef>
            </a:pPr>
            <a:r>
              <a:rPr lang="en-US" sz="1753" spc="291">
                <a:solidFill>
                  <a:srgbClr val="22423D"/>
                </a:solidFill>
                <a:latin typeface="Glacial Indifference Bold"/>
              </a:rPr>
              <a:t>GC.DISABLE()</a:t>
            </a:r>
          </a:p>
          <a:p>
            <a:pPr>
              <a:lnSpc>
                <a:spcPts val="2191"/>
              </a:lnSpc>
              <a:spcBef>
                <a:spcPct val="0"/>
              </a:spcBef>
            </a:pPr>
            <a:endParaRPr lang="en-US" sz="1753" spc="291">
              <a:solidFill>
                <a:srgbClr val="22423D"/>
              </a:solidFill>
              <a:latin typeface="Glacial Indifference Bold"/>
            </a:endParaRPr>
          </a:p>
          <a:p>
            <a:pPr>
              <a:lnSpc>
                <a:spcPts val="2191"/>
              </a:lnSpc>
              <a:spcBef>
                <a:spcPct val="0"/>
              </a:spcBef>
            </a:pPr>
            <a:r>
              <a:rPr lang="en-US" sz="1753" spc="291">
                <a:solidFill>
                  <a:srgbClr val="22423D"/>
                </a:solidFill>
                <a:latin typeface="Glacial Indifference Bold"/>
              </a:rPr>
              <a:t># CREATE SOME OBJECTS</a:t>
            </a:r>
          </a:p>
          <a:p>
            <a:pPr>
              <a:lnSpc>
                <a:spcPts val="2191"/>
              </a:lnSpc>
              <a:spcBef>
                <a:spcPct val="0"/>
              </a:spcBef>
            </a:pPr>
            <a:r>
              <a:rPr lang="en-US" sz="1753" spc="291">
                <a:solidFill>
                  <a:srgbClr val="22423D"/>
                </a:solidFill>
                <a:latin typeface="Glacial Indifference Bold"/>
              </a:rPr>
              <a:t>OBJ1 = [1, 2, 3]</a:t>
            </a:r>
          </a:p>
          <a:p>
            <a:pPr>
              <a:lnSpc>
                <a:spcPts val="2191"/>
              </a:lnSpc>
              <a:spcBef>
                <a:spcPct val="0"/>
              </a:spcBef>
            </a:pPr>
            <a:r>
              <a:rPr lang="en-US" sz="1753" spc="291">
                <a:solidFill>
                  <a:srgbClr val="22423D"/>
                </a:solidFill>
                <a:latin typeface="Glacial Indifference Bold"/>
              </a:rPr>
              <a:t>OBJ2 = {"A": 1, "B": 2}</a:t>
            </a:r>
          </a:p>
          <a:p>
            <a:pPr>
              <a:lnSpc>
                <a:spcPts val="2191"/>
              </a:lnSpc>
              <a:spcBef>
                <a:spcPct val="0"/>
              </a:spcBef>
            </a:pPr>
            <a:r>
              <a:rPr lang="en-US" sz="1753" spc="291">
                <a:solidFill>
                  <a:srgbClr val="22423D"/>
                </a:solidFill>
                <a:latin typeface="Glacial Indifference Bold"/>
              </a:rPr>
              <a:t>OBJ3 = "HELLO, WORLD!"</a:t>
            </a:r>
          </a:p>
          <a:p>
            <a:pPr>
              <a:lnSpc>
                <a:spcPts val="2191"/>
              </a:lnSpc>
              <a:spcBef>
                <a:spcPct val="0"/>
              </a:spcBef>
            </a:pPr>
            <a:endParaRPr lang="en-US" sz="1753" spc="291">
              <a:solidFill>
                <a:srgbClr val="22423D"/>
              </a:solidFill>
              <a:latin typeface="Glacial Indifference Bold"/>
            </a:endParaRPr>
          </a:p>
          <a:p>
            <a:pPr>
              <a:lnSpc>
                <a:spcPts val="2191"/>
              </a:lnSpc>
              <a:spcBef>
                <a:spcPct val="0"/>
              </a:spcBef>
            </a:pPr>
            <a:r>
              <a:rPr lang="en-US" sz="1753" spc="291">
                <a:solidFill>
                  <a:srgbClr val="22423D"/>
                </a:solidFill>
                <a:latin typeface="Glacial Indifference Bold"/>
              </a:rPr>
              <a:t># DELETE REFERENCES TO OBJECTS</a:t>
            </a:r>
          </a:p>
          <a:p>
            <a:pPr>
              <a:lnSpc>
                <a:spcPts val="2191"/>
              </a:lnSpc>
              <a:spcBef>
                <a:spcPct val="0"/>
              </a:spcBef>
            </a:pPr>
            <a:r>
              <a:rPr lang="en-US" sz="1753" spc="291">
                <a:solidFill>
                  <a:srgbClr val="22423D"/>
                </a:solidFill>
                <a:latin typeface="Glacial Indifference Bold"/>
              </a:rPr>
              <a:t>DEL OBJ1</a:t>
            </a:r>
          </a:p>
          <a:p>
            <a:pPr>
              <a:lnSpc>
                <a:spcPts val="2191"/>
              </a:lnSpc>
              <a:spcBef>
                <a:spcPct val="0"/>
              </a:spcBef>
            </a:pPr>
            <a:r>
              <a:rPr lang="en-US" sz="1753" spc="291">
                <a:solidFill>
                  <a:srgbClr val="22423D"/>
                </a:solidFill>
                <a:latin typeface="Glacial Indifference Bold"/>
              </a:rPr>
              <a:t>DEL OBJ2</a:t>
            </a:r>
          </a:p>
          <a:p>
            <a:pPr>
              <a:lnSpc>
                <a:spcPts val="2191"/>
              </a:lnSpc>
              <a:spcBef>
                <a:spcPct val="0"/>
              </a:spcBef>
            </a:pPr>
            <a:r>
              <a:rPr lang="en-US" sz="1753" spc="291">
                <a:solidFill>
                  <a:srgbClr val="22423D"/>
                </a:solidFill>
                <a:latin typeface="Glacial Indifference Bold"/>
              </a:rPr>
              <a:t>DEL OBJ3</a:t>
            </a:r>
          </a:p>
          <a:p>
            <a:pPr>
              <a:lnSpc>
                <a:spcPts val="2191"/>
              </a:lnSpc>
              <a:spcBef>
                <a:spcPct val="0"/>
              </a:spcBef>
            </a:pPr>
            <a:endParaRPr lang="en-US" sz="1753" spc="291">
              <a:solidFill>
                <a:srgbClr val="22423D"/>
              </a:solidFill>
              <a:latin typeface="Glacial Indifference Bold"/>
            </a:endParaRPr>
          </a:p>
          <a:p>
            <a:pPr>
              <a:lnSpc>
                <a:spcPts val="2191"/>
              </a:lnSpc>
              <a:spcBef>
                <a:spcPct val="0"/>
              </a:spcBef>
            </a:pPr>
            <a:r>
              <a:rPr lang="en-US" sz="1753" spc="291">
                <a:solidFill>
                  <a:srgbClr val="22423D"/>
                </a:solidFill>
                <a:latin typeface="Glacial Indifference Bold"/>
              </a:rPr>
              <a:t># THE GARBAGE COLLECTOR IS DISABLED, SO IT WILL NOT RUN</a:t>
            </a:r>
          </a:p>
        </p:txBody>
      </p:sp>
      <p:sp>
        <p:nvSpPr>
          <p:cNvPr id="8" name="TextBox 7">
            <a:extLst>
              <a:ext uri="{FF2B5EF4-FFF2-40B4-BE49-F238E27FC236}">
                <a16:creationId xmlns:a16="http://schemas.microsoft.com/office/drawing/2014/main" id="{03F01870-39D8-8BDC-A324-782FB0E68AB8}"/>
              </a:ext>
            </a:extLst>
          </p:cNvPr>
          <p:cNvSpPr txBox="1"/>
          <p:nvPr/>
        </p:nvSpPr>
        <p:spPr>
          <a:xfrm>
            <a:off x="990600" y="6165779"/>
            <a:ext cx="7620000" cy="3108543"/>
          </a:xfrm>
          <a:prstGeom prst="rect">
            <a:avLst/>
          </a:prstGeom>
          <a:noFill/>
        </p:spPr>
        <p:txBody>
          <a:bodyPr wrap="square">
            <a:spAutoFit/>
          </a:bodyPr>
          <a:lstStyle/>
          <a:p>
            <a:r>
              <a:rPr lang="en-US" sz="2800" b="0" i="0" dirty="0">
                <a:solidFill>
                  <a:schemeClr val="bg2">
                    <a:lumMod val="10000"/>
                  </a:schemeClr>
                </a:solidFill>
                <a:effectLst/>
                <a:latin typeface="Nunito" pitchFamily="2" charset="0"/>
              </a:rPr>
              <a:t>Garbage collection is a memory management technique used in programming languages to automatically reclaim memory that is no longer accessible or in use by the application. It helps prevent memory leaks, optimize memory usage, and ensure efficient memory allocation for the program.</a:t>
            </a:r>
            <a:endParaRPr lang="en-IN" sz="2800" dirty="0">
              <a:solidFill>
                <a:schemeClr val="bg2">
                  <a:lumMod val="10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321181"/>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 name="TextBox 3"/>
          <p:cNvSpPr txBox="1"/>
          <p:nvPr/>
        </p:nvSpPr>
        <p:spPr>
          <a:xfrm>
            <a:off x="1028700" y="971550"/>
            <a:ext cx="5452639" cy="1321324"/>
          </a:xfrm>
          <a:prstGeom prst="rect">
            <a:avLst/>
          </a:prstGeom>
        </p:spPr>
        <p:txBody>
          <a:bodyPr lIns="0" tIns="0" rIns="0" bIns="0" rtlCol="0" anchor="t">
            <a:spAutoFit/>
          </a:bodyPr>
          <a:lstStyle/>
          <a:p>
            <a:pPr>
              <a:lnSpc>
                <a:spcPts val="9320"/>
              </a:lnSpc>
            </a:pPr>
            <a:r>
              <a:rPr lang="en-US" sz="11096" u="sng" dirty="0">
                <a:solidFill>
                  <a:srgbClr val="22423D"/>
                </a:solidFill>
                <a:latin typeface="Moontime"/>
              </a:rPr>
              <a:t>Advantages</a:t>
            </a:r>
          </a:p>
        </p:txBody>
      </p:sp>
      <p:sp>
        <p:nvSpPr>
          <p:cNvPr id="4" name="Freeform 4"/>
          <p:cNvSpPr/>
          <p:nvPr/>
        </p:nvSpPr>
        <p:spPr>
          <a:xfrm>
            <a:off x="15285659" y="5368048"/>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684562" y="5813765"/>
            <a:ext cx="5381202" cy="1321324"/>
          </a:xfrm>
          <a:prstGeom prst="rect">
            <a:avLst/>
          </a:prstGeom>
        </p:spPr>
        <p:txBody>
          <a:bodyPr lIns="0" tIns="0" rIns="0" bIns="0" rtlCol="0" anchor="t">
            <a:spAutoFit/>
          </a:bodyPr>
          <a:lstStyle/>
          <a:p>
            <a:pPr>
              <a:lnSpc>
                <a:spcPts val="9320"/>
              </a:lnSpc>
            </a:pPr>
            <a:r>
              <a:rPr lang="en-US" sz="11096" u="sng" dirty="0" err="1">
                <a:solidFill>
                  <a:srgbClr val="22423D"/>
                </a:solidFill>
                <a:latin typeface="Moontime"/>
              </a:rPr>
              <a:t>Diadvantages</a:t>
            </a:r>
            <a:endParaRPr lang="en-US" sz="11096" u="sng" dirty="0">
              <a:solidFill>
                <a:srgbClr val="22423D"/>
              </a:solidFill>
              <a:latin typeface="Moontime"/>
            </a:endParaRPr>
          </a:p>
        </p:txBody>
      </p:sp>
      <p:sp>
        <p:nvSpPr>
          <p:cNvPr id="6" name="TextBox 6"/>
          <p:cNvSpPr txBox="1"/>
          <p:nvPr/>
        </p:nvSpPr>
        <p:spPr>
          <a:xfrm>
            <a:off x="1199310" y="2621756"/>
            <a:ext cx="13241766" cy="2162945"/>
          </a:xfrm>
          <a:prstGeom prst="rect">
            <a:avLst/>
          </a:prstGeom>
        </p:spPr>
        <p:txBody>
          <a:bodyPr lIns="0" tIns="0" rIns="0" bIns="0" rtlCol="0" anchor="t">
            <a:spAutoFit/>
          </a:bodyPr>
          <a:lstStyle/>
          <a:p>
            <a:pPr marL="748126" lvl="1" indent="-374063" algn="just">
              <a:lnSpc>
                <a:spcPts val="4331"/>
              </a:lnSpc>
              <a:buFont typeface="Arial"/>
              <a:buChar char="•"/>
            </a:pPr>
            <a:r>
              <a:rPr lang="en-US" sz="3465" spc="575">
                <a:solidFill>
                  <a:srgbClr val="22423D"/>
                </a:solidFill>
                <a:latin typeface="Glacial Indifference Bold"/>
              </a:rPr>
              <a:t>AUTOMATED MEMORY MANAGEMENT</a:t>
            </a:r>
          </a:p>
          <a:p>
            <a:pPr marL="748126" lvl="1" indent="-374063" algn="just">
              <a:lnSpc>
                <a:spcPts val="4331"/>
              </a:lnSpc>
              <a:buFont typeface="Arial"/>
              <a:buChar char="•"/>
            </a:pPr>
            <a:r>
              <a:rPr lang="en-US" sz="3465" spc="575">
                <a:solidFill>
                  <a:srgbClr val="22423D"/>
                </a:solidFill>
                <a:latin typeface="Glacial Indifference Bold"/>
              </a:rPr>
              <a:t>MEMORY MANAGEMENT MADE EASIER</a:t>
            </a:r>
          </a:p>
          <a:p>
            <a:pPr marL="748126" lvl="1" indent="-374063" algn="just">
              <a:lnSpc>
                <a:spcPts val="4331"/>
              </a:lnSpc>
              <a:buFont typeface="Arial"/>
              <a:buChar char="•"/>
            </a:pPr>
            <a:r>
              <a:rPr lang="en-US" sz="3465" spc="575">
                <a:solidFill>
                  <a:srgbClr val="22423D"/>
                </a:solidFill>
                <a:latin typeface="Glacial Indifference Bold"/>
              </a:rPr>
              <a:t>EFFICIENT MEMORY CLEANUP</a:t>
            </a:r>
          </a:p>
          <a:p>
            <a:pPr marL="748126" lvl="1" indent="-374063" algn="just">
              <a:lnSpc>
                <a:spcPts val="4331"/>
              </a:lnSpc>
              <a:buFont typeface="Arial"/>
              <a:buChar char="•"/>
            </a:pPr>
            <a:r>
              <a:rPr lang="en-US" sz="3465" spc="575">
                <a:solidFill>
                  <a:srgbClr val="22423D"/>
                </a:solidFill>
                <a:latin typeface="Glacial Indifference Bold"/>
              </a:rPr>
              <a:t>CUSTOMIZABLE SETTINGS</a:t>
            </a:r>
          </a:p>
        </p:txBody>
      </p:sp>
      <p:sp>
        <p:nvSpPr>
          <p:cNvPr id="7" name="TextBox 7"/>
          <p:cNvSpPr txBox="1"/>
          <p:nvPr/>
        </p:nvSpPr>
        <p:spPr>
          <a:xfrm>
            <a:off x="1199310" y="7202457"/>
            <a:ext cx="12733338" cy="2055843"/>
          </a:xfrm>
          <a:prstGeom prst="rect">
            <a:avLst/>
          </a:prstGeom>
        </p:spPr>
        <p:txBody>
          <a:bodyPr lIns="0" tIns="0" rIns="0" bIns="0" rtlCol="0" anchor="t">
            <a:spAutoFit/>
          </a:bodyPr>
          <a:lstStyle/>
          <a:p>
            <a:pPr marL="700635" lvl="1" indent="-350317">
              <a:lnSpc>
                <a:spcPts val="4056"/>
              </a:lnSpc>
              <a:buFont typeface="Arial"/>
              <a:buChar char="•"/>
            </a:pPr>
            <a:r>
              <a:rPr lang="en-US" sz="3245" spc="538">
                <a:solidFill>
                  <a:srgbClr val="22423D"/>
                </a:solidFill>
                <a:latin typeface="Glacial Indifference Bold"/>
              </a:rPr>
              <a:t>IMPACT ON PERFORMANCE</a:t>
            </a:r>
          </a:p>
          <a:p>
            <a:pPr marL="700635" lvl="1" indent="-350317">
              <a:lnSpc>
                <a:spcPts val="4056"/>
              </a:lnSpc>
              <a:buFont typeface="Arial"/>
              <a:buChar char="•"/>
            </a:pPr>
            <a:r>
              <a:rPr lang="en-US" sz="3245" spc="538">
                <a:solidFill>
                  <a:srgbClr val="22423D"/>
                </a:solidFill>
                <a:latin typeface="Glacial Indifference Bold"/>
              </a:rPr>
              <a:t>THE DIFFICULTY OF MEMORY MANAGEMENT </a:t>
            </a:r>
          </a:p>
          <a:p>
            <a:pPr marL="700635" lvl="1" indent="-350317">
              <a:lnSpc>
                <a:spcPts val="4056"/>
              </a:lnSpc>
              <a:buFont typeface="Arial"/>
              <a:buChar char="•"/>
            </a:pPr>
            <a:r>
              <a:rPr lang="en-US" sz="3245" spc="538">
                <a:solidFill>
                  <a:srgbClr val="22423D"/>
                </a:solidFill>
                <a:latin typeface="Glacial Indifference Bold"/>
              </a:rPr>
              <a:t>LIMITED CONTROL OVER MEMORY MANAGEMENT</a:t>
            </a:r>
          </a:p>
          <a:p>
            <a:pPr marL="700635" lvl="1" indent="-350317">
              <a:lnSpc>
                <a:spcPts val="4056"/>
              </a:lnSpc>
              <a:buFont typeface="Arial"/>
              <a:buChar char="•"/>
            </a:pPr>
            <a:r>
              <a:rPr lang="en-US" sz="3245" spc="538">
                <a:solidFill>
                  <a:srgbClr val="22423D"/>
                </a:solidFill>
                <a:latin typeface="Glacial Indifference Bold"/>
              </a:rPr>
              <a:t>BUG POTENTIAL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13144144" y="428469"/>
            <a:ext cx="4216289" cy="3043394"/>
          </a:xfrm>
          <a:custGeom>
            <a:avLst/>
            <a:gdLst/>
            <a:ahLst/>
            <a:cxnLst/>
            <a:rect l="l" t="t" r="r" b="b"/>
            <a:pathLst>
              <a:path w="4216289" h="3043394">
                <a:moveTo>
                  <a:pt x="0" y="0"/>
                </a:moveTo>
                <a:lnTo>
                  <a:pt x="4216289" y="0"/>
                </a:lnTo>
                <a:lnTo>
                  <a:pt x="4216289" y="3043394"/>
                </a:lnTo>
                <a:lnTo>
                  <a:pt x="0" y="3043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778361" y="1273048"/>
            <a:ext cx="12445027" cy="2029466"/>
          </a:xfrm>
          <a:prstGeom prst="rect">
            <a:avLst/>
          </a:prstGeom>
        </p:spPr>
        <p:txBody>
          <a:bodyPr lIns="0" tIns="0" rIns="0" bIns="0" rtlCol="0" anchor="t">
            <a:spAutoFit/>
          </a:bodyPr>
          <a:lstStyle/>
          <a:p>
            <a:pPr algn="ctr">
              <a:lnSpc>
                <a:spcPts val="14282"/>
              </a:lnSpc>
            </a:pPr>
            <a:r>
              <a:rPr lang="en-US" sz="17003" u="sng" dirty="0">
                <a:solidFill>
                  <a:srgbClr val="22423D"/>
                </a:solidFill>
                <a:latin typeface="Moontime"/>
              </a:rPr>
              <a:t>Multithreading</a:t>
            </a:r>
          </a:p>
        </p:txBody>
      </p:sp>
      <p:sp>
        <p:nvSpPr>
          <p:cNvPr id="4" name="Freeform 4"/>
          <p:cNvSpPr/>
          <p:nvPr/>
        </p:nvSpPr>
        <p:spPr>
          <a:xfrm>
            <a:off x="1219200" y="4762500"/>
            <a:ext cx="3581400" cy="4815728"/>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pic>
        <p:nvPicPr>
          <p:cNvPr id="5122" name="Picture 2" descr="Multithreading in Python 3 - Javatpoint">
            <a:extLst>
              <a:ext uri="{FF2B5EF4-FFF2-40B4-BE49-F238E27FC236}">
                <a16:creationId xmlns:a16="http://schemas.microsoft.com/office/drawing/2014/main" id="{338DA0F6-B860-B708-6265-E2046CDB34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3752167"/>
            <a:ext cx="7828673" cy="61063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2400" y="60005"/>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95837" y="5820875"/>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6" name="TextBox 5">
            <a:extLst>
              <a:ext uri="{FF2B5EF4-FFF2-40B4-BE49-F238E27FC236}">
                <a16:creationId xmlns:a16="http://schemas.microsoft.com/office/drawing/2014/main" id="{84B6D55E-3E5E-AE93-72EE-7A5716E9824A}"/>
              </a:ext>
            </a:extLst>
          </p:cNvPr>
          <p:cNvSpPr txBox="1"/>
          <p:nvPr/>
        </p:nvSpPr>
        <p:spPr>
          <a:xfrm>
            <a:off x="1371600" y="2950779"/>
            <a:ext cx="9744634" cy="3970318"/>
          </a:xfrm>
          <a:prstGeom prst="rect">
            <a:avLst/>
          </a:prstGeom>
          <a:noFill/>
        </p:spPr>
        <p:txBody>
          <a:bodyPr wrap="square">
            <a:spAutoFit/>
          </a:bodyPr>
          <a:lstStyle/>
          <a:p>
            <a:r>
              <a:rPr lang="en-US" sz="2800" b="1" i="0" dirty="0">
                <a:solidFill>
                  <a:srgbClr val="273239"/>
                </a:solidFill>
                <a:effectLst/>
                <a:latin typeface="Nunito" pitchFamily="2" charset="0"/>
              </a:rPr>
              <a:t>Multithreading</a:t>
            </a:r>
            <a:r>
              <a:rPr lang="en-US" sz="2800" b="0" i="0" dirty="0">
                <a:solidFill>
                  <a:srgbClr val="273239"/>
                </a:solidFill>
                <a:effectLst/>
                <a:latin typeface="Nunito" pitchFamily="2" charset="0"/>
              </a:rPr>
              <a:t> is defined as the ability of a processor to execute multiple threads concurrently. In a simple, single-core CPU, it is achieved using frequent switching between threads. This is termed </a:t>
            </a:r>
            <a:r>
              <a:rPr lang="en-US" sz="2800" b="1" i="0" dirty="0">
                <a:solidFill>
                  <a:srgbClr val="273239"/>
                </a:solidFill>
                <a:effectLst/>
                <a:latin typeface="Nunito" pitchFamily="2" charset="0"/>
              </a:rPr>
              <a:t>context switching</a:t>
            </a:r>
            <a:r>
              <a:rPr lang="en-US" sz="2800" b="0" i="0" dirty="0">
                <a:solidFill>
                  <a:srgbClr val="273239"/>
                </a:solidFill>
                <a:effectLst/>
                <a:latin typeface="Nunito" pitchFamily="2" charset="0"/>
              </a:rPr>
              <a:t>. In context switching, the state of a thread is saved and the state of another thread is loaded whenever any interrupt (due to I/O or manually set) takes place. Context switching takes place so frequently that all the threads appear to be running parallelly (this is termed </a:t>
            </a:r>
            <a:r>
              <a:rPr lang="en-US" sz="2800" b="1" i="0" dirty="0">
                <a:solidFill>
                  <a:srgbClr val="273239"/>
                </a:solidFill>
                <a:effectLst/>
                <a:latin typeface="Nunito" pitchFamily="2" charset="0"/>
              </a:rPr>
              <a:t>multitasking</a:t>
            </a:r>
            <a:r>
              <a:rPr lang="en-US" sz="2800" b="0" i="0" dirty="0">
                <a:solidFill>
                  <a:srgbClr val="273239"/>
                </a:solidFill>
                <a:effectLst/>
                <a:latin typeface="Nunito" pitchFamily="2" charset="0"/>
              </a:rPr>
              <a:t>).</a:t>
            </a:r>
            <a:endParaRPr lang="en-IN" sz="2800" dirty="0"/>
          </a:p>
        </p:txBody>
      </p:sp>
      <p:pic>
        <p:nvPicPr>
          <p:cNvPr id="8" name="Picture 7">
            <a:extLst>
              <a:ext uri="{FF2B5EF4-FFF2-40B4-BE49-F238E27FC236}">
                <a16:creationId xmlns:a16="http://schemas.microsoft.com/office/drawing/2014/main" id="{2C006AA9-BC42-AB85-35B4-95FD70B483CC}"/>
              </a:ext>
            </a:extLst>
          </p:cNvPr>
          <p:cNvPicPr>
            <a:picLocks noChangeAspect="1"/>
          </p:cNvPicPr>
          <p:nvPr/>
        </p:nvPicPr>
        <p:blipFill>
          <a:blip r:embed="rId6"/>
          <a:stretch>
            <a:fillRect/>
          </a:stretch>
        </p:blipFill>
        <p:spPr>
          <a:xfrm>
            <a:off x="11093822" y="2163275"/>
            <a:ext cx="6781800" cy="5715000"/>
          </a:xfrm>
          <a:prstGeom prst="rect">
            <a:avLst/>
          </a:prstGeom>
          <a:ln>
            <a:solidFill>
              <a:schemeClr val="bg2">
                <a:lumMod val="10000"/>
              </a:schemeClr>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49200" y="24653"/>
            <a:ext cx="5452110" cy="8229600"/>
          </a:xfrm>
          <a:custGeom>
            <a:avLst/>
            <a:gdLst/>
            <a:ahLst/>
            <a:cxnLst/>
            <a:rect l="l" t="t" r="r" b="b"/>
            <a:pathLst>
              <a:path w="5452110" h="8229600">
                <a:moveTo>
                  <a:pt x="0" y="0"/>
                </a:moveTo>
                <a:lnTo>
                  <a:pt x="5452110" y="0"/>
                </a:lnTo>
                <a:lnTo>
                  <a:pt x="5452110"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rot="-1218732">
            <a:off x="162316" y="5481514"/>
            <a:ext cx="4198776" cy="4114800"/>
          </a:xfrm>
          <a:custGeom>
            <a:avLst/>
            <a:gdLst/>
            <a:ahLst/>
            <a:cxnLst/>
            <a:rect l="l" t="t" r="r" b="b"/>
            <a:pathLst>
              <a:path w="4198776" h="4114800">
                <a:moveTo>
                  <a:pt x="0" y="0"/>
                </a:moveTo>
                <a:lnTo>
                  <a:pt x="4198775" y="0"/>
                </a:lnTo>
                <a:lnTo>
                  <a:pt x="419877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4" name="Picture 2" descr="Lightbox">
            <a:extLst>
              <a:ext uri="{FF2B5EF4-FFF2-40B4-BE49-F238E27FC236}">
                <a16:creationId xmlns:a16="http://schemas.microsoft.com/office/drawing/2014/main" id="{7439AAF1-A600-9CFA-A088-A1661A9D78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619606"/>
            <a:ext cx="8686800" cy="8562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9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1696</Words>
  <Application>Microsoft Office PowerPoint</Application>
  <PresentationFormat>Custom</PresentationFormat>
  <Paragraphs>224</Paragraphs>
  <Slides>27</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Arial</vt:lpstr>
      <vt:lpstr>Calibri</vt:lpstr>
      <vt:lpstr>Consolas</vt:lpstr>
      <vt:lpstr>Segoe UI</vt:lpstr>
      <vt:lpstr>Consolas</vt:lpstr>
      <vt:lpstr>Source Sans Pro</vt:lpstr>
      <vt:lpstr>Verdana</vt:lpstr>
      <vt:lpstr>Moontime</vt:lpstr>
      <vt:lpstr>Glacial Indifference Bold</vt:lpstr>
      <vt:lpstr>Nunito</vt:lpstr>
      <vt:lpstr>Glacial Indifference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cp:lastModifiedBy>Ridhima Manni</cp:lastModifiedBy>
  <cp:revision>6</cp:revision>
  <dcterms:created xsi:type="dcterms:W3CDTF">2006-08-16T00:00:00Z</dcterms:created>
  <dcterms:modified xsi:type="dcterms:W3CDTF">2023-10-29T12:21:36Z</dcterms:modified>
  <dc:identifier>DAFyodwqTec</dc:identifier>
</cp:coreProperties>
</file>